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7" r:id="rId2"/>
  </p:sldMasterIdLst>
  <p:notesMasterIdLst>
    <p:notesMasterId r:id="rId55"/>
  </p:notesMasterIdLst>
  <p:handoutMasterIdLst>
    <p:handoutMasterId r:id="rId56"/>
  </p:handoutMasterIdLst>
  <p:sldIdLst>
    <p:sldId id="256" r:id="rId3"/>
    <p:sldId id="336" r:id="rId4"/>
    <p:sldId id="337" r:id="rId5"/>
    <p:sldId id="338" r:id="rId6"/>
    <p:sldId id="339" r:id="rId7"/>
    <p:sldId id="340" r:id="rId8"/>
    <p:sldId id="341" r:id="rId9"/>
    <p:sldId id="342" r:id="rId10"/>
    <p:sldId id="343" r:id="rId11"/>
    <p:sldId id="344" r:id="rId12"/>
    <p:sldId id="345" r:id="rId13"/>
    <p:sldId id="346" r:id="rId14"/>
    <p:sldId id="347" r:id="rId15"/>
    <p:sldId id="348" r:id="rId16"/>
    <p:sldId id="349" r:id="rId17"/>
    <p:sldId id="350" r:id="rId18"/>
    <p:sldId id="351" r:id="rId19"/>
    <p:sldId id="352" r:id="rId20"/>
    <p:sldId id="310" r:id="rId21"/>
    <p:sldId id="311" r:id="rId22"/>
    <p:sldId id="312" r:id="rId23"/>
    <p:sldId id="313" r:id="rId24"/>
    <p:sldId id="353" r:id="rId25"/>
    <p:sldId id="354" r:id="rId26"/>
    <p:sldId id="355" r:id="rId27"/>
    <p:sldId id="356" r:id="rId28"/>
    <p:sldId id="323" r:id="rId29"/>
    <p:sldId id="324" r:id="rId30"/>
    <p:sldId id="325" r:id="rId31"/>
    <p:sldId id="326" r:id="rId32"/>
    <p:sldId id="327" r:id="rId33"/>
    <p:sldId id="328" r:id="rId34"/>
    <p:sldId id="330" r:id="rId35"/>
    <p:sldId id="331" r:id="rId36"/>
    <p:sldId id="332" r:id="rId37"/>
    <p:sldId id="333" r:id="rId38"/>
    <p:sldId id="334" r:id="rId39"/>
    <p:sldId id="335" r:id="rId40"/>
    <p:sldId id="357" r:id="rId41"/>
    <p:sldId id="358" r:id="rId42"/>
    <p:sldId id="359" r:id="rId43"/>
    <p:sldId id="360" r:id="rId44"/>
    <p:sldId id="361" r:id="rId45"/>
    <p:sldId id="362" r:id="rId46"/>
    <p:sldId id="363" r:id="rId47"/>
    <p:sldId id="364" r:id="rId48"/>
    <p:sldId id="365" r:id="rId49"/>
    <p:sldId id="366" r:id="rId50"/>
    <p:sldId id="367" r:id="rId51"/>
    <p:sldId id="368" r:id="rId52"/>
    <p:sldId id="369" r:id="rId53"/>
    <p:sldId id="370" r:id="rId5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69" autoAdjust="0"/>
    <p:restoredTop sz="94721" autoAdjust="0"/>
  </p:normalViewPr>
  <p:slideViewPr>
    <p:cSldViewPr snapToGrid="0" showGuides="1">
      <p:cViewPr>
        <p:scale>
          <a:sx n="50" d="100"/>
          <a:sy n="50" d="100"/>
        </p:scale>
        <p:origin x="-210" y="-522"/>
      </p:cViewPr>
      <p:guideLst>
        <p:guide orient="horz" pos="2160"/>
        <p:guide pos="3840"/>
      </p:guideLst>
    </p:cSldViewPr>
  </p:slideViewPr>
  <p:notesTextViewPr>
    <p:cViewPr>
      <p:scale>
        <a:sx n="1" d="1"/>
        <a:sy n="1" d="1"/>
      </p:scale>
      <p:origin x="0" y="0"/>
    </p:cViewPr>
  </p:notesTextViewPr>
  <p:sorterViewPr>
    <p:cViewPr>
      <p:scale>
        <a:sx n="116" d="100"/>
        <a:sy n="116" d="100"/>
      </p:scale>
      <p:origin x="0" y="35082"/>
    </p:cViewPr>
  </p:sorterViewPr>
  <p:notesViewPr>
    <p:cSldViewPr snapToGrid="0" showGuides="1">
      <p:cViewPr varScale="1">
        <p:scale>
          <a:sx n="65" d="100"/>
          <a:sy n="65" d="100"/>
        </p:scale>
        <p:origin x="1848" y="6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theme" Target="theme/theme1.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slide" Target="slides/slide52.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handoutMaster" Target="handoutMasters/handoutMaster1.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447117E-D58A-422A-A81B-362E9F2EA265}" type="datetimeFigureOut">
              <a:rPr lang="en-US" smtClean="0"/>
              <a:t>3/7/2015</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A438575-B761-4121-A7E4-457BB626566A}" type="slidenum">
              <a:rPr lang="en-US" smtClean="0"/>
              <a:t>‹#›</a:t>
            </a:fld>
            <a:endParaRPr lang="en-US" dirty="0"/>
          </a:p>
        </p:txBody>
      </p:sp>
    </p:spTree>
    <p:extLst>
      <p:ext uri="{BB962C8B-B14F-4D97-AF65-F5344CB8AC3E}">
        <p14:creationId xmlns:p14="http://schemas.microsoft.com/office/powerpoint/2010/main" val="6239646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1552672-2D72-42C2-B0B5-4CADDCB794C9}" type="datetimeFigureOut">
              <a:rPr lang="en-US" smtClean="0"/>
              <a:t>3/7/2015</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54BA502-DDEA-4552-B72A-9C62FF6620C8}" type="slidenum">
              <a:rPr lang="en-US" smtClean="0"/>
              <a:t>‹#›</a:t>
            </a:fld>
            <a:endParaRPr lang="en-US" dirty="0"/>
          </a:p>
        </p:txBody>
      </p:sp>
    </p:spTree>
    <p:extLst>
      <p:ext uri="{BB962C8B-B14F-4D97-AF65-F5344CB8AC3E}">
        <p14:creationId xmlns:p14="http://schemas.microsoft.com/office/powerpoint/2010/main" val="21521340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F31A184-F35B-4AFC-AC27-402630BF31EA}" type="datetimeFigureOut">
              <a:rPr lang="en-US" smtClean="0"/>
              <a:t>3/7/2015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1BD9D6C-B21A-4AFF-BD71-9CA00C1F4281}" type="slidenum">
              <a:rPr lang="en-US" smtClean="0"/>
              <a:t>‹#›</a:t>
            </a:fld>
            <a:endParaRPr lang="en-US" dirty="0"/>
          </a:p>
        </p:txBody>
      </p:sp>
    </p:spTree>
    <p:extLst>
      <p:ext uri="{BB962C8B-B14F-4D97-AF65-F5344CB8AC3E}">
        <p14:creationId xmlns:p14="http://schemas.microsoft.com/office/powerpoint/2010/main" val="8656154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F31A184-F35B-4AFC-AC27-402630BF31EA}" type="datetimeFigureOut">
              <a:rPr lang="en-US" smtClean="0"/>
              <a:t>3/7/2015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1BD9D6C-B21A-4AFF-BD71-9CA00C1F4281}" type="slidenum">
              <a:rPr lang="en-US" smtClean="0"/>
              <a:t>‹#›</a:t>
            </a:fld>
            <a:endParaRPr lang="en-US" dirty="0"/>
          </a:p>
        </p:txBody>
      </p:sp>
    </p:spTree>
    <p:extLst>
      <p:ext uri="{BB962C8B-B14F-4D97-AF65-F5344CB8AC3E}">
        <p14:creationId xmlns:p14="http://schemas.microsoft.com/office/powerpoint/2010/main" val="1339939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F31A184-F35B-4AFC-AC27-402630BF31EA}" type="datetimeFigureOut">
              <a:rPr lang="en-US" smtClean="0"/>
              <a:t>3/7/2015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1BD9D6C-B21A-4AFF-BD71-9CA00C1F4281}" type="slidenum">
              <a:rPr lang="en-US" smtClean="0"/>
              <a:t>‹#›</a:t>
            </a:fld>
            <a:endParaRPr lang="en-US" dirty="0"/>
          </a:p>
        </p:txBody>
      </p:sp>
    </p:spTree>
    <p:extLst>
      <p:ext uri="{BB962C8B-B14F-4D97-AF65-F5344CB8AC3E}">
        <p14:creationId xmlns:p14="http://schemas.microsoft.com/office/powerpoint/2010/main" val="3343333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Game Board">
    <p:spTree>
      <p:nvGrpSpPr>
        <p:cNvPr id="1" name=""/>
        <p:cNvGrpSpPr/>
        <p:nvPr/>
      </p:nvGrpSpPr>
      <p:grpSpPr>
        <a:xfrm>
          <a:off x="0" y="0"/>
          <a:ext cx="0" cy="0"/>
          <a:chOff x="0" y="0"/>
          <a:chExt cx="0" cy="0"/>
        </a:xfrm>
      </p:grpSpPr>
      <p:sp>
        <p:nvSpPr>
          <p:cNvPr id="5" name="Text Placeholder 7"/>
          <p:cNvSpPr>
            <a:spLocks noGrp="1"/>
          </p:cNvSpPr>
          <p:nvPr>
            <p:ph type="body" sz="quarter" idx="13" hasCustomPrompt="1"/>
          </p:nvPr>
        </p:nvSpPr>
        <p:spPr>
          <a:xfrm>
            <a:off x="332703" y="357393"/>
            <a:ext cx="2099258" cy="914400"/>
          </a:xfrm>
          <a:solidFill>
            <a:schemeClr val="accent1">
              <a:lumMod val="75000"/>
            </a:schemeClr>
          </a:solidFill>
          <a:ln>
            <a:solidFill>
              <a:schemeClr val="accent1">
                <a:lumMod val="75000"/>
              </a:schemeClr>
            </a:solidFill>
          </a:ln>
        </p:spPr>
        <p:txBody>
          <a:bodyPr anchor="ctr">
            <a:noAutofit/>
          </a:bodyPr>
          <a:lstStyle>
            <a:lvl1pPr marL="0" indent="0" algn="ctr">
              <a:spcBef>
                <a:spcPts val="0"/>
              </a:spcBef>
              <a:buNone/>
              <a:defRPr sz="2400" baseline="0">
                <a:solidFill>
                  <a:schemeClr val="tx1"/>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Category 1</a:t>
            </a:r>
            <a:endParaRPr lang="en-US" dirty="0"/>
          </a:p>
        </p:txBody>
      </p:sp>
      <p:sp>
        <p:nvSpPr>
          <p:cNvPr id="40" name="Text Placeholder 7"/>
          <p:cNvSpPr>
            <a:spLocks noGrp="1"/>
          </p:cNvSpPr>
          <p:nvPr>
            <p:ph type="body" sz="quarter" idx="18" hasCustomPrompt="1"/>
          </p:nvPr>
        </p:nvSpPr>
        <p:spPr>
          <a:xfrm>
            <a:off x="332703" y="1516491"/>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45" name="Text Placeholder 7"/>
          <p:cNvSpPr>
            <a:spLocks noGrp="1"/>
          </p:cNvSpPr>
          <p:nvPr>
            <p:ph type="body" sz="quarter" idx="23" hasCustomPrompt="1"/>
          </p:nvPr>
        </p:nvSpPr>
        <p:spPr>
          <a:xfrm>
            <a:off x="332703" y="2533920"/>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50" name="Text Placeholder 7"/>
          <p:cNvSpPr>
            <a:spLocks noGrp="1"/>
          </p:cNvSpPr>
          <p:nvPr>
            <p:ph type="body" sz="quarter" idx="28" hasCustomPrompt="1"/>
          </p:nvPr>
        </p:nvSpPr>
        <p:spPr>
          <a:xfrm>
            <a:off x="332703" y="3551349"/>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55" name="Text Placeholder 7"/>
          <p:cNvSpPr>
            <a:spLocks noGrp="1"/>
          </p:cNvSpPr>
          <p:nvPr>
            <p:ph type="body" sz="quarter" idx="33" hasCustomPrompt="1"/>
          </p:nvPr>
        </p:nvSpPr>
        <p:spPr>
          <a:xfrm>
            <a:off x="332703" y="4568778"/>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60" name="Text Placeholder 7"/>
          <p:cNvSpPr>
            <a:spLocks noGrp="1"/>
          </p:cNvSpPr>
          <p:nvPr>
            <p:ph type="body" sz="quarter" idx="38" hasCustomPrompt="1"/>
          </p:nvPr>
        </p:nvSpPr>
        <p:spPr>
          <a:xfrm>
            <a:off x="332703" y="5586207"/>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36" name="Text Placeholder 7"/>
          <p:cNvSpPr>
            <a:spLocks noGrp="1"/>
          </p:cNvSpPr>
          <p:nvPr>
            <p:ph type="body" sz="quarter" idx="14" hasCustomPrompt="1"/>
          </p:nvPr>
        </p:nvSpPr>
        <p:spPr>
          <a:xfrm>
            <a:off x="2689537" y="357393"/>
            <a:ext cx="2099258" cy="914400"/>
          </a:xfrm>
          <a:solidFill>
            <a:schemeClr val="accent2"/>
          </a:solidFill>
          <a:ln>
            <a:solidFill>
              <a:schemeClr val="accent2"/>
            </a:solidFill>
          </a:ln>
        </p:spPr>
        <p:txBody>
          <a:bodyPr anchor="ctr">
            <a:noAutofit/>
          </a:bodyPr>
          <a:lstStyle>
            <a:lvl1pPr marL="0" indent="0" algn="ctr">
              <a:spcBef>
                <a:spcPts val="0"/>
              </a:spcBef>
              <a:buNone/>
              <a:defRPr sz="2400" baseline="0">
                <a:solidFill>
                  <a:schemeClr val="tx1"/>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Category 2</a:t>
            </a:r>
            <a:endParaRPr lang="en-US" dirty="0"/>
          </a:p>
        </p:txBody>
      </p:sp>
      <p:sp>
        <p:nvSpPr>
          <p:cNvPr id="41" name="Text Placeholder 7"/>
          <p:cNvSpPr>
            <a:spLocks noGrp="1"/>
          </p:cNvSpPr>
          <p:nvPr>
            <p:ph type="body" sz="quarter" idx="19" hasCustomPrompt="1"/>
          </p:nvPr>
        </p:nvSpPr>
        <p:spPr>
          <a:xfrm>
            <a:off x="2689537" y="1516491"/>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46" name="Text Placeholder 7"/>
          <p:cNvSpPr>
            <a:spLocks noGrp="1"/>
          </p:cNvSpPr>
          <p:nvPr>
            <p:ph type="body" sz="quarter" idx="24" hasCustomPrompt="1"/>
          </p:nvPr>
        </p:nvSpPr>
        <p:spPr>
          <a:xfrm>
            <a:off x="2689537" y="2533920"/>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51" name="Text Placeholder 7"/>
          <p:cNvSpPr>
            <a:spLocks noGrp="1"/>
          </p:cNvSpPr>
          <p:nvPr>
            <p:ph type="body" sz="quarter" idx="29" hasCustomPrompt="1"/>
          </p:nvPr>
        </p:nvSpPr>
        <p:spPr>
          <a:xfrm>
            <a:off x="2689537" y="3551349"/>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56" name="Text Placeholder 7"/>
          <p:cNvSpPr>
            <a:spLocks noGrp="1"/>
          </p:cNvSpPr>
          <p:nvPr>
            <p:ph type="body" sz="quarter" idx="34" hasCustomPrompt="1"/>
          </p:nvPr>
        </p:nvSpPr>
        <p:spPr>
          <a:xfrm>
            <a:off x="2689537" y="4568778"/>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61" name="Text Placeholder 7"/>
          <p:cNvSpPr>
            <a:spLocks noGrp="1"/>
          </p:cNvSpPr>
          <p:nvPr>
            <p:ph type="body" sz="quarter" idx="39" hasCustomPrompt="1"/>
          </p:nvPr>
        </p:nvSpPr>
        <p:spPr>
          <a:xfrm>
            <a:off x="2689537" y="5586207"/>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37" name="Text Placeholder 7"/>
          <p:cNvSpPr>
            <a:spLocks noGrp="1"/>
          </p:cNvSpPr>
          <p:nvPr>
            <p:ph type="body" sz="quarter" idx="15" hasCustomPrompt="1"/>
          </p:nvPr>
        </p:nvSpPr>
        <p:spPr>
          <a:xfrm>
            <a:off x="5046371" y="357393"/>
            <a:ext cx="2099258" cy="914400"/>
          </a:xfrm>
          <a:solidFill>
            <a:schemeClr val="accent3"/>
          </a:solidFill>
          <a:ln>
            <a:solidFill>
              <a:schemeClr val="accent3"/>
            </a:solidFill>
          </a:ln>
        </p:spPr>
        <p:txBody>
          <a:bodyPr anchor="ctr">
            <a:noAutofit/>
          </a:bodyPr>
          <a:lstStyle>
            <a:lvl1pPr marL="0" indent="0" algn="ctr">
              <a:spcBef>
                <a:spcPts val="0"/>
              </a:spcBef>
              <a:buNone/>
              <a:defRPr sz="2400" baseline="0">
                <a:solidFill>
                  <a:schemeClr val="tx1"/>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Category 3</a:t>
            </a:r>
            <a:endParaRPr lang="en-US" dirty="0"/>
          </a:p>
        </p:txBody>
      </p:sp>
      <p:sp>
        <p:nvSpPr>
          <p:cNvPr id="42" name="Text Placeholder 7"/>
          <p:cNvSpPr>
            <a:spLocks noGrp="1"/>
          </p:cNvSpPr>
          <p:nvPr>
            <p:ph type="body" sz="quarter" idx="20" hasCustomPrompt="1"/>
          </p:nvPr>
        </p:nvSpPr>
        <p:spPr>
          <a:xfrm>
            <a:off x="5046371" y="1516491"/>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47" name="Text Placeholder 7"/>
          <p:cNvSpPr>
            <a:spLocks noGrp="1"/>
          </p:cNvSpPr>
          <p:nvPr>
            <p:ph type="body" sz="quarter" idx="25" hasCustomPrompt="1"/>
          </p:nvPr>
        </p:nvSpPr>
        <p:spPr>
          <a:xfrm>
            <a:off x="5046371" y="2533920"/>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52" name="Text Placeholder 7"/>
          <p:cNvSpPr>
            <a:spLocks noGrp="1"/>
          </p:cNvSpPr>
          <p:nvPr>
            <p:ph type="body" sz="quarter" idx="30" hasCustomPrompt="1"/>
          </p:nvPr>
        </p:nvSpPr>
        <p:spPr>
          <a:xfrm>
            <a:off x="5046371" y="3551349"/>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57" name="Text Placeholder 7"/>
          <p:cNvSpPr>
            <a:spLocks noGrp="1"/>
          </p:cNvSpPr>
          <p:nvPr>
            <p:ph type="body" sz="quarter" idx="35" hasCustomPrompt="1"/>
          </p:nvPr>
        </p:nvSpPr>
        <p:spPr>
          <a:xfrm>
            <a:off x="5046371" y="4568778"/>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62" name="Text Placeholder 7"/>
          <p:cNvSpPr>
            <a:spLocks noGrp="1"/>
          </p:cNvSpPr>
          <p:nvPr>
            <p:ph type="body" sz="quarter" idx="40" hasCustomPrompt="1"/>
          </p:nvPr>
        </p:nvSpPr>
        <p:spPr>
          <a:xfrm>
            <a:off x="5046371" y="5586207"/>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38" name="Text Placeholder 7"/>
          <p:cNvSpPr>
            <a:spLocks noGrp="1"/>
          </p:cNvSpPr>
          <p:nvPr>
            <p:ph type="body" sz="quarter" idx="16" hasCustomPrompt="1"/>
          </p:nvPr>
        </p:nvSpPr>
        <p:spPr>
          <a:xfrm>
            <a:off x="7403205" y="357393"/>
            <a:ext cx="2099258" cy="914400"/>
          </a:xfrm>
          <a:solidFill>
            <a:schemeClr val="accent4"/>
          </a:solidFill>
          <a:ln>
            <a:solidFill>
              <a:schemeClr val="accent4"/>
            </a:solidFill>
          </a:ln>
        </p:spPr>
        <p:txBody>
          <a:bodyPr anchor="ctr">
            <a:noAutofit/>
          </a:bodyPr>
          <a:lstStyle>
            <a:lvl1pPr marL="0" indent="0" algn="ctr">
              <a:spcBef>
                <a:spcPts val="0"/>
              </a:spcBef>
              <a:buNone/>
              <a:defRPr sz="2400" baseline="0">
                <a:solidFill>
                  <a:schemeClr val="tx1"/>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Category 4</a:t>
            </a:r>
            <a:endParaRPr lang="en-US" dirty="0"/>
          </a:p>
        </p:txBody>
      </p:sp>
      <p:sp>
        <p:nvSpPr>
          <p:cNvPr id="43" name="Text Placeholder 7"/>
          <p:cNvSpPr>
            <a:spLocks noGrp="1"/>
          </p:cNvSpPr>
          <p:nvPr>
            <p:ph type="body" sz="quarter" idx="21" hasCustomPrompt="1"/>
          </p:nvPr>
        </p:nvSpPr>
        <p:spPr>
          <a:xfrm>
            <a:off x="7403205" y="1516491"/>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48" name="Text Placeholder 7"/>
          <p:cNvSpPr>
            <a:spLocks noGrp="1"/>
          </p:cNvSpPr>
          <p:nvPr>
            <p:ph type="body" sz="quarter" idx="26" hasCustomPrompt="1"/>
          </p:nvPr>
        </p:nvSpPr>
        <p:spPr>
          <a:xfrm>
            <a:off x="7403205" y="2533920"/>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53" name="Text Placeholder 7"/>
          <p:cNvSpPr>
            <a:spLocks noGrp="1"/>
          </p:cNvSpPr>
          <p:nvPr>
            <p:ph type="body" sz="quarter" idx="31" hasCustomPrompt="1"/>
          </p:nvPr>
        </p:nvSpPr>
        <p:spPr>
          <a:xfrm>
            <a:off x="7403205" y="3551349"/>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58" name="Text Placeholder 7"/>
          <p:cNvSpPr>
            <a:spLocks noGrp="1"/>
          </p:cNvSpPr>
          <p:nvPr>
            <p:ph type="body" sz="quarter" idx="36" hasCustomPrompt="1"/>
          </p:nvPr>
        </p:nvSpPr>
        <p:spPr>
          <a:xfrm>
            <a:off x="7403205" y="4568778"/>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63" name="Text Placeholder 7"/>
          <p:cNvSpPr>
            <a:spLocks noGrp="1"/>
          </p:cNvSpPr>
          <p:nvPr>
            <p:ph type="body" sz="quarter" idx="41" hasCustomPrompt="1"/>
          </p:nvPr>
        </p:nvSpPr>
        <p:spPr>
          <a:xfrm>
            <a:off x="7403205" y="5586207"/>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39" name="Text Placeholder 7"/>
          <p:cNvSpPr>
            <a:spLocks noGrp="1"/>
          </p:cNvSpPr>
          <p:nvPr>
            <p:ph type="body" sz="quarter" idx="17" hasCustomPrompt="1"/>
          </p:nvPr>
        </p:nvSpPr>
        <p:spPr>
          <a:xfrm>
            <a:off x="9760039" y="357393"/>
            <a:ext cx="2099258" cy="914400"/>
          </a:xfrm>
          <a:solidFill>
            <a:schemeClr val="accent5"/>
          </a:solidFill>
          <a:ln>
            <a:solidFill>
              <a:schemeClr val="accent5"/>
            </a:solidFill>
          </a:ln>
        </p:spPr>
        <p:txBody>
          <a:bodyPr anchor="ctr">
            <a:noAutofit/>
          </a:bodyPr>
          <a:lstStyle>
            <a:lvl1pPr marL="0" indent="0" algn="ctr">
              <a:spcBef>
                <a:spcPts val="0"/>
              </a:spcBef>
              <a:buNone/>
              <a:defRPr sz="2400" baseline="0">
                <a:solidFill>
                  <a:schemeClr val="tx1"/>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Category 5</a:t>
            </a:r>
            <a:endParaRPr lang="en-US" dirty="0"/>
          </a:p>
        </p:txBody>
      </p:sp>
      <p:sp>
        <p:nvSpPr>
          <p:cNvPr id="44" name="Text Placeholder 7"/>
          <p:cNvSpPr>
            <a:spLocks noGrp="1"/>
          </p:cNvSpPr>
          <p:nvPr>
            <p:ph type="body" sz="quarter" idx="22" hasCustomPrompt="1"/>
          </p:nvPr>
        </p:nvSpPr>
        <p:spPr>
          <a:xfrm>
            <a:off x="9760039" y="1516491"/>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49" name="Text Placeholder 7"/>
          <p:cNvSpPr>
            <a:spLocks noGrp="1"/>
          </p:cNvSpPr>
          <p:nvPr>
            <p:ph type="body" sz="quarter" idx="27" hasCustomPrompt="1"/>
          </p:nvPr>
        </p:nvSpPr>
        <p:spPr>
          <a:xfrm>
            <a:off x="9760039" y="2533920"/>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54" name="Text Placeholder 7"/>
          <p:cNvSpPr>
            <a:spLocks noGrp="1"/>
          </p:cNvSpPr>
          <p:nvPr>
            <p:ph type="body" sz="quarter" idx="32" hasCustomPrompt="1"/>
          </p:nvPr>
        </p:nvSpPr>
        <p:spPr>
          <a:xfrm>
            <a:off x="9760039" y="3551349"/>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59" name="Text Placeholder 7"/>
          <p:cNvSpPr>
            <a:spLocks noGrp="1"/>
          </p:cNvSpPr>
          <p:nvPr>
            <p:ph type="body" sz="quarter" idx="37" hasCustomPrompt="1"/>
          </p:nvPr>
        </p:nvSpPr>
        <p:spPr>
          <a:xfrm>
            <a:off x="9760039" y="4568778"/>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64" name="Text Placeholder 7"/>
          <p:cNvSpPr>
            <a:spLocks noGrp="1"/>
          </p:cNvSpPr>
          <p:nvPr>
            <p:ph type="body" sz="quarter" idx="42" hasCustomPrompt="1"/>
          </p:nvPr>
        </p:nvSpPr>
        <p:spPr>
          <a:xfrm>
            <a:off x="9760039" y="5586207"/>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33"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You can type your own categories and points values in this game board.</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slides we’ve provided.</a:t>
            </a:r>
          </a:p>
          <a:p>
            <a:pPr marL="0" marR="0" lvl="0" indent="0" algn="l" defTabSz="914400" rtl="0" eaLnBrk="1" fontAlgn="auto" latinLnBrk="0" hangingPunct="1">
              <a:lnSpc>
                <a:spcPct val="100000"/>
              </a:lnSpc>
              <a:spcBef>
                <a:spcPts val="1200"/>
              </a:spcBef>
              <a:spcAft>
                <a:spcPts val="0"/>
              </a:spcAft>
              <a:buClrTx/>
              <a:buSzTx/>
              <a:buFontTx/>
              <a:buNone/>
              <a:tabLst/>
              <a:defRPr/>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a points box to go to that question,</a:t>
            </a:r>
            <a:r>
              <a:rPr lang="en-US" sz="1600" baseline="0" dirty="0" smtClean="0">
                <a:solidFill>
                  <a:srgbClr val="7F7F7F"/>
                </a:solidFill>
                <a:latin typeface="Calibri Light" panose="020F0302020204030204" pitchFamily="34" charset="0"/>
                <a:cs typeface="Calibri" panose="020F0502020204030204" pitchFamily="34" charset="0"/>
              </a:rPr>
              <a:t> then </a:t>
            </a:r>
            <a:r>
              <a:rPr lang="en-US" sz="1600" dirty="0" smtClean="0">
                <a:solidFill>
                  <a:srgbClr val="7F7F7F"/>
                </a:solidFill>
                <a:latin typeface="Calibri Light" panose="020F0302020204030204" pitchFamily="34" charset="0"/>
                <a:cs typeface="Calibri" panose="020F0502020204030204" pitchFamily="34" charset="0"/>
              </a:rPr>
              <a:t>click to</a:t>
            </a:r>
            <a:r>
              <a:rPr lang="en-US" sz="1600" baseline="0" dirty="0" smtClean="0">
                <a:solidFill>
                  <a:srgbClr val="7F7F7F"/>
                </a:solidFill>
                <a:latin typeface="Calibri Light" panose="020F0302020204030204" pitchFamily="34" charset="0"/>
                <a:cs typeface="Calibri" panose="020F0502020204030204" pitchFamily="34" charset="0"/>
              </a:rPr>
              <a:t> move to the answer slide</a:t>
            </a:r>
            <a:r>
              <a:rPr lang="en-US" sz="1600" dirty="0" smtClean="0">
                <a:solidFill>
                  <a:srgbClr val="7F7F7F"/>
                </a:solidFill>
                <a:latin typeface="Calibri Light" panose="020F0302020204030204" pitchFamily="34" charset="0"/>
                <a:cs typeface="Calibri" panose="020F0502020204030204" pitchFamily="34" charset="0"/>
              </a:rPr>
              <a:t>. </a:t>
            </a:r>
          </a:p>
          <a:p>
            <a:pPr marL="0" marR="0" lvl="0" indent="0" algn="l" defTabSz="914400" rtl="0" eaLnBrk="1" fontAlgn="auto" latinLnBrk="0" hangingPunct="1">
              <a:lnSpc>
                <a:spcPct val="100000"/>
              </a:lnSpc>
              <a:spcBef>
                <a:spcPts val="1200"/>
              </a:spcBef>
              <a:spcAft>
                <a:spcPts val="0"/>
              </a:spcAft>
              <a:buClrTx/>
              <a:buSzTx/>
              <a:buFontTx/>
              <a:buNone/>
              <a:tabLst/>
              <a:defRPr/>
            </a:pPr>
            <a:r>
              <a:rPr lang="en-US" sz="1600" dirty="0" smtClean="0">
                <a:solidFill>
                  <a:srgbClr val="7F7F7F"/>
                </a:solidFill>
                <a:latin typeface="Calibri Light" panose="020F0302020204030204" pitchFamily="34" charset="0"/>
                <a:cs typeface="Calibri" panose="020F0502020204030204" pitchFamily="34" charset="0"/>
              </a:rPr>
              <a:t>Click the left triangle to return to this game board slide. </a:t>
            </a:r>
          </a:p>
        </p:txBody>
      </p:sp>
    </p:spTree>
    <p:extLst>
      <p:ext uri="{BB962C8B-B14F-4D97-AF65-F5344CB8AC3E}">
        <p14:creationId xmlns:p14="http://schemas.microsoft.com/office/powerpoint/2010/main" val="38307606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Category 1 Divider">
    <p:bg>
      <p:bgPr>
        <a:solidFill>
          <a:schemeClr val="bg2"/>
        </a:solidFill>
        <a:effectLst/>
      </p:bgPr>
    </p:bg>
    <p:spTree>
      <p:nvGrpSpPr>
        <p:cNvPr id="1" name=""/>
        <p:cNvGrpSpPr/>
        <p:nvPr/>
      </p:nvGrpSpPr>
      <p:grpSpPr>
        <a:xfrm>
          <a:off x="0" y="0"/>
          <a:ext cx="0" cy="0"/>
          <a:chOff x="0" y="0"/>
          <a:chExt cx="0" cy="0"/>
        </a:xfrm>
      </p:grpSpPr>
      <p:sp>
        <p:nvSpPr>
          <p:cNvPr id="2" name="Rectangle 1"/>
          <p:cNvSpPr/>
          <p:nvPr userDrawn="1"/>
        </p:nvSpPr>
        <p:spPr bwMode="invGray">
          <a:xfrm>
            <a:off x="0" y="3372365"/>
            <a:ext cx="12192000" cy="1874884"/>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itle 3"/>
          <p:cNvSpPr>
            <a:spLocks noGrp="1"/>
          </p:cNvSpPr>
          <p:nvPr>
            <p:ph type="title" hasCustomPrompt="1"/>
          </p:nvPr>
        </p:nvSpPr>
        <p:spPr>
          <a:xfrm>
            <a:off x="1133588" y="3522944"/>
            <a:ext cx="10828224" cy="1583628"/>
          </a:xfrm>
        </p:spPr>
        <p:txBody>
          <a:bodyPr>
            <a:normAutofit/>
          </a:bodyPr>
          <a:lstStyle>
            <a:lvl1pPr>
              <a:defRPr sz="5400" baseline="0">
                <a:solidFill>
                  <a:schemeClr val="tx1"/>
                </a:solidFill>
              </a:defRPr>
            </a:lvl1pPr>
          </a:lstStyle>
          <a:p>
            <a:r>
              <a:rPr lang="en-US" dirty="0" smtClean="0"/>
              <a:t>Category 1 divider slide</a:t>
            </a:r>
            <a:endParaRPr lang="en-US" dirty="0"/>
          </a:p>
        </p:txBody>
      </p:sp>
    </p:spTree>
    <p:extLst>
      <p:ext uri="{BB962C8B-B14F-4D97-AF65-F5344CB8AC3E}">
        <p14:creationId xmlns:p14="http://schemas.microsoft.com/office/powerpoint/2010/main" val="1157125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Category 3 Questions">
    <p:bg>
      <p:bgPr>
        <a:solidFill>
          <a:schemeClr val="bg2"/>
        </a:solidFill>
        <a:effectLst/>
      </p:bgPr>
    </p:bg>
    <p:spTree>
      <p:nvGrpSpPr>
        <p:cNvPr id="1" name=""/>
        <p:cNvGrpSpPr/>
        <p:nvPr/>
      </p:nvGrpSpPr>
      <p:grpSpPr>
        <a:xfrm>
          <a:off x="0" y="0"/>
          <a:ext cx="0" cy="0"/>
          <a:chOff x="0" y="0"/>
          <a:chExt cx="0" cy="0"/>
        </a:xfrm>
      </p:grpSpPr>
      <p:sp>
        <p:nvSpPr>
          <p:cNvPr id="11" name="Q"/>
          <p:cNvSpPr txBox="1"/>
          <p:nvPr userDrawn="1"/>
        </p:nvSpPr>
        <p:spPr>
          <a:xfrm rot="16200000">
            <a:off x="-2011120" y="1990047"/>
            <a:ext cx="5749803" cy="1769715"/>
          </a:xfrm>
          <a:prstGeom prst="rect">
            <a:avLst/>
          </a:prstGeom>
          <a:noFill/>
        </p:spPr>
        <p:txBody>
          <a:bodyPr wrap="square" lIns="0" tIns="0" rIns="0" bIns="0" rtlCol="0" anchor="ctr">
            <a:spAutoFit/>
          </a:bodyPr>
          <a:lstStyle/>
          <a:p>
            <a:pPr algn="just"/>
            <a:r>
              <a:rPr lang="en-US" sz="11500" dirty="0" smtClean="0">
                <a:solidFill>
                  <a:schemeClr val="bg1">
                    <a:lumMod val="85000"/>
                    <a:lumOff val="15000"/>
                  </a:schemeClr>
                </a:solidFill>
                <a:latin typeface="Corbel" panose="020B0503020204020204" pitchFamily="34" charset="0"/>
                <a:cs typeface="Arial" panose="020B0604020202020204" pitchFamily="34" charset="0"/>
              </a:rPr>
              <a:t>Question</a:t>
            </a:r>
          </a:p>
        </p:txBody>
      </p:sp>
      <p:sp>
        <p:nvSpPr>
          <p:cNvPr id="8" name="Question"/>
          <p:cNvSpPr>
            <a:spLocks noGrp="1"/>
          </p:cNvSpPr>
          <p:nvPr>
            <p:ph type="body" sz="quarter" idx="13" hasCustomPrompt="1"/>
          </p:nvPr>
        </p:nvSpPr>
        <p:spPr>
          <a:xfrm>
            <a:off x="1841679" y="1873957"/>
            <a:ext cx="8885530"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Type question here. </a:t>
            </a:r>
            <a:endParaRPr lang="en-US" dirty="0"/>
          </a:p>
        </p:txBody>
      </p:sp>
      <p:sp>
        <p:nvSpPr>
          <p:cNvPr id="2" name="Rectangle 1"/>
          <p:cNvSpPr/>
          <p:nvPr userDrawn="1"/>
        </p:nvSpPr>
        <p:spPr bwMode="invGray">
          <a:xfrm>
            <a:off x="0" y="5749805"/>
            <a:ext cx="12192000" cy="110819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Points"/>
          <p:cNvSpPr>
            <a:spLocks noGrp="1"/>
          </p:cNvSpPr>
          <p:nvPr>
            <p:ph type="body" sz="quarter" idx="16" hasCustomPrompt="1"/>
          </p:nvPr>
        </p:nvSpPr>
        <p:spPr bwMode="auto">
          <a:xfrm>
            <a:off x="9109425" y="5900384"/>
            <a:ext cx="1897666"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10" name="Back to game board">
            <a:hlinkClick r:id="rId2" action="ppaction://hlinksldjump"/>
          </p:cNvPr>
          <p:cNvSpPr/>
          <p:nvPr userDrawn="1"/>
        </p:nvSpPr>
        <p:spPr bwMode="invGray">
          <a:xfrm rot="16200000">
            <a:off x="169030"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solidFill>
            </a:endParaRPr>
          </a:p>
        </p:txBody>
      </p:sp>
      <p:sp>
        <p:nvSpPr>
          <p:cNvPr id="9"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placeholders. You can add the points value at the bottom for reference.</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the triangle to return to the game board slide. </a:t>
            </a:r>
          </a:p>
        </p:txBody>
      </p:sp>
      <p:sp>
        <p:nvSpPr>
          <p:cNvPr id="5" name="Title 4"/>
          <p:cNvSpPr>
            <a:spLocks noGrp="1"/>
          </p:cNvSpPr>
          <p:nvPr>
            <p:ph type="title" hasCustomPrompt="1"/>
          </p:nvPr>
        </p:nvSpPr>
        <p:spPr/>
        <p:txBody>
          <a:bodyPr/>
          <a:lstStyle>
            <a:lvl1pPr>
              <a:defRPr>
                <a:solidFill>
                  <a:schemeClr val="tx1">
                    <a:alpha val="63000"/>
                  </a:schemeClr>
                </a:solidFill>
              </a:defRPr>
            </a:lvl1pPr>
          </a:lstStyle>
          <a:p>
            <a:r>
              <a:rPr lang="en-US" dirty="0" smtClean="0"/>
              <a:t>Category 3</a:t>
            </a:r>
            <a:endParaRPr lang="en-US" dirty="0"/>
          </a:p>
        </p:txBody>
      </p:sp>
      <p:sp>
        <p:nvSpPr>
          <p:cNvPr id="12" name="Back to game board">
            <a:hlinkClick r:id="" action="ppaction://hlinkshowjump?jump=nextslide"/>
          </p:cNvPr>
          <p:cNvSpPr/>
          <p:nvPr userDrawn="1"/>
        </p:nvSpPr>
        <p:spPr bwMode="invGray">
          <a:xfrm rot="5400000" flipH="1">
            <a:off x="11220383"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solidFill>
            </a:endParaRPr>
          </a:p>
        </p:txBody>
      </p:sp>
    </p:spTree>
    <p:extLst>
      <p:ext uri="{BB962C8B-B14F-4D97-AF65-F5344CB8AC3E}">
        <p14:creationId xmlns:p14="http://schemas.microsoft.com/office/powerpoint/2010/main" val="3709620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Category 3 Answers">
    <p:bg>
      <p:bgPr>
        <a:solidFill>
          <a:schemeClr val="bg2"/>
        </a:solidFill>
        <a:effectLst/>
      </p:bgPr>
    </p:bg>
    <p:spTree>
      <p:nvGrpSpPr>
        <p:cNvPr id="1" name=""/>
        <p:cNvGrpSpPr/>
        <p:nvPr/>
      </p:nvGrpSpPr>
      <p:grpSpPr>
        <a:xfrm>
          <a:off x="0" y="0"/>
          <a:ext cx="0" cy="0"/>
          <a:chOff x="0" y="0"/>
          <a:chExt cx="0" cy="0"/>
        </a:xfrm>
      </p:grpSpPr>
      <p:sp>
        <p:nvSpPr>
          <p:cNvPr id="9" name="Q"/>
          <p:cNvSpPr txBox="1"/>
          <p:nvPr userDrawn="1"/>
        </p:nvSpPr>
        <p:spPr>
          <a:xfrm rot="16200000">
            <a:off x="-2011120" y="1813076"/>
            <a:ext cx="5749803" cy="2123658"/>
          </a:xfrm>
          <a:prstGeom prst="rect">
            <a:avLst/>
          </a:prstGeom>
          <a:noFill/>
        </p:spPr>
        <p:txBody>
          <a:bodyPr wrap="square" lIns="0" tIns="0" rIns="0" bIns="0" rtlCol="0" anchor="ctr">
            <a:spAutoFit/>
          </a:bodyPr>
          <a:lstStyle/>
          <a:p>
            <a:pPr algn="just"/>
            <a:r>
              <a:rPr lang="en-US" sz="13800" dirty="0" smtClean="0">
                <a:solidFill>
                  <a:schemeClr val="bg1">
                    <a:lumMod val="85000"/>
                    <a:lumOff val="15000"/>
                  </a:schemeClr>
                </a:solidFill>
                <a:latin typeface="Corbel" panose="020B0503020204020204" pitchFamily="34" charset="0"/>
                <a:cs typeface="Arial" panose="020B0604020202020204" pitchFamily="34" charset="0"/>
              </a:rPr>
              <a:t>Answer</a:t>
            </a:r>
          </a:p>
        </p:txBody>
      </p:sp>
      <p:sp>
        <p:nvSpPr>
          <p:cNvPr id="8" name="Question"/>
          <p:cNvSpPr>
            <a:spLocks noGrp="1"/>
          </p:cNvSpPr>
          <p:nvPr>
            <p:ph type="body" sz="quarter" idx="13" hasCustomPrompt="1"/>
          </p:nvPr>
        </p:nvSpPr>
        <p:spPr>
          <a:xfrm>
            <a:off x="1841679" y="1873957"/>
            <a:ext cx="8885530"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Type answer here. </a:t>
            </a:r>
            <a:endParaRPr lang="en-US" dirty="0"/>
          </a:p>
        </p:txBody>
      </p:sp>
      <p:sp>
        <p:nvSpPr>
          <p:cNvPr id="2" name="Rectangle 1"/>
          <p:cNvSpPr/>
          <p:nvPr userDrawn="1"/>
        </p:nvSpPr>
        <p:spPr bwMode="invGray">
          <a:xfrm>
            <a:off x="0" y="5749805"/>
            <a:ext cx="12192000" cy="110819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Points"/>
          <p:cNvSpPr>
            <a:spLocks noGrp="1"/>
          </p:cNvSpPr>
          <p:nvPr>
            <p:ph type="body" sz="quarter" idx="16" hasCustomPrompt="1"/>
          </p:nvPr>
        </p:nvSpPr>
        <p:spPr bwMode="auto">
          <a:xfrm>
            <a:off x="9109424" y="5900385"/>
            <a:ext cx="2852388"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10" name="Back to game board">
            <a:hlinkClick r:id="rId2" action="ppaction://hlinksldjump"/>
          </p:cNvPr>
          <p:cNvSpPr/>
          <p:nvPr userDrawn="1"/>
        </p:nvSpPr>
        <p:spPr bwMode="invGray">
          <a:xfrm rot="16200000">
            <a:off x="169030"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solidFill>
            </a:endParaRPr>
          </a:p>
        </p:txBody>
      </p:sp>
      <p:sp>
        <p:nvSpPr>
          <p:cNvPr id="11"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placeholders. You can add the points value at the bottom for reference.</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the triangle to return to the game board slide. </a:t>
            </a:r>
          </a:p>
        </p:txBody>
      </p:sp>
      <p:sp>
        <p:nvSpPr>
          <p:cNvPr id="5" name="Title 4"/>
          <p:cNvSpPr>
            <a:spLocks noGrp="1"/>
          </p:cNvSpPr>
          <p:nvPr>
            <p:ph type="title" hasCustomPrompt="1"/>
          </p:nvPr>
        </p:nvSpPr>
        <p:spPr/>
        <p:txBody>
          <a:bodyPr/>
          <a:lstStyle>
            <a:lvl1pPr>
              <a:defRPr>
                <a:solidFill>
                  <a:schemeClr val="tx1">
                    <a:alpha val="63000"/>
                  </a:schemeClr>
                </a:solidFill>
              </a:defRPr>
            </a:lvl1pPr>
          </a:lstStyle>
          <a:p>
            <a:r>
              <a:rPr lang="en-US" dirty="0" smtClean="0"/>
              <a:t>Category 3</a:t>
            </a:r>
            <a:endParaRPr lang="en-US" dirty="0"/>
          </a:p>
        </p:txBody>
      </p:sp>
    </p:spTree>
    <p:extLst>
      <p:ext uri="{BB962C8B-B14F-4D97-AF65-F5344CB8AC3E}">
        <p14:creationId xmlns:p14="http://schemas.microsoft.com/office/powerpoint/2010/main" val="372166084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Category 4 Questions">
    <p:bg>
      <p:bgPr>
        <a:solidFill>
          <a:schemeClr val="bg2"/>
        </a:solidFill>
        <a:effectLst/>
      </p:bgPr>
    </p:bg>
    <p:spTree>
      <p:nvGrpSpPr>
        <p:cNvPr id="1" name=""/>
        <p:cNvGrpSpPr/>
        <p:nvPr/>
      </p:nvGrpSpPr>
      <p:grpSpPr>
        <a:xfrm>
          <a:off x="0" y="0"/>
          <a:ext cx="0" cy="0"/>
          <a:chOff x="0" y="0"/>
          <a:chExt cx="0" cy="0"/>
        </a:xfrm>
      </p:grpSpPr>
      <p:sp>
        <p:nvSpPr>
          <p:cNvPr id="11" name="Q"/>
          <p:cNvSpPr txBox="1"/>
          <p:nvPr userDrawn="1"/>
        </p:nvSpPr>
        <p:spPr>
          <a:xfrm rot="16200000">
            <a:off x="-2011120" y="1990047"/>
            <a:ext cx="5749803" cy="1769715"/>
          </a:xfrm>
          <a:prstGeom prst="rect">
            <a:avLst/>
          </a:prstGeom>
          <a:noFill/>
        </p:spPr>
        <p:txBody>
          <a:bodyPr wrap="square" lIns="0" tIns="0" rIns="0" bIns="0" rtlCol="0" anchor="ctr">
            <a:spAutoFit/>
          </a:bodyPr>
          <a:lstStyle/>
          <a:p>
            <a:pPr algn="just"/>
            <a:r>
              <a:rPr lang="en-US" sz="11500" dirty="0" smtClean="0">
                <a:solidFill>
                  <a:schemeClr val="bg1">
                    <a:lumMod val="85000"/>
                    <a:lumOff val="15000"/>
                  </a:schemeClr>
                </a:solidFill>
                <a:latin typeface="Corbel" panose="020B0503020204020204" pitchFamily="34" charset="0"/>
                <a:cs typeface="Arial" panose="020B0604020202020204" pitchFamily="34" charset="0"/>
              </a:rPr>
              <a:t>Question</a:t>
            </a:r>
          </a:p>
        </p:txBody>
      </p:sp>
      <p:sp>
        <p:nvSpPr>
          <p:cNvPr id="8" name="Question"/>
          <p:cNvSpPr>
            <a:spLocks noGrp="1"/>
          </p:cNvSpPr>
          <p:nvPr>
            <p:ph type="body" sz="quarter" idx="13" hasCustomPrompt="1"/>
          </p:nvPr>
        </p:nvSpPr>
        <p:spPr>
          <a:xfrm>
            <a:off x="1841679" y="1873957"/>
            <a:ext cx="8885530"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Type question here. </a:t>
            </a:r>
            <a:endParaRPr lang="en-US" dirty="0"/>
          </a:p>
        </p:txBody>
      </p:sp>
      <p:sp>
        <p:nvSpPr>
          <p:cNvPr id="2" name="Rectangle 1"/>
          <p:cNvSpPr/>
          <p:nvPr userDrawn="1"/>
        </p:nvSpPr>
        <p:spPr bwMode="invGray">
          <a:xfrm>
            <a:off x="0" y="5749805"/>
            <a:ext cx="12192000" cy="110819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Points"/>
          <p:cNvSpPr>
            <a:spLocks noGrp="1"/>
          </p:cNvSpPr>
          <p:nvPr>
            <p:ph type="body" sz="quarter" idx="16" hasCustomPrompt="1"/>
          </p:nvPr>
        </p:nvSpPr>
        <p:spPr bwMode="auto">
          <a:xfrm>
            <a:off x="9109425" y="5900384"/>
            <a:ext cx="1897666"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10" name="Back to game board">
            <a:hlinkClick r:id="rId2" action="ppaction://hlinksldjump"/>
          </p:cNvPr>
          <p:cNvSpPr/>
          <p:nvPr userDrawn="1"/>
        </p:nvSpPr>
        <p:spPr bwMode="invGray">
          <a:xfrm rot="16200000">
            <a:off x="169030"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solidFill>
            </a:endParaRPr>
          </a:p>
        </p:txBody>
      </p:sp>
      <p:sp>
        <p:nvSpPr>
          <p:cNvPr id="9"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placeholders. You can add the points value at the bottom for reference.</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the triangle to return to the game board slide. </a:t>
            </a:r>
          </a:p>
        </p:txBody>
      </p:sp>
      <p:sp>
        <p:nvSpPr>
          <p:cNvPr id="5" name="Title 4"/>
          <p:cNvSpPr>
            <a:spLocks noGrp="1"/>
          </p:cNvSpPr>
          <p:nvPr>
            <p:ph type="title" hasCustomPrompt="1"/>
          </p:nvPr>
        </p:nvSpPr>
        <p:spPr/>
        <p:txBody>
          <a:bodyPr/>
          <a:lstStyle>
            <a:lvl1pPr>
              <a:defRPr>
                <a:solidFill>
                  <a:schemeClr val="tx1">
                    <a:alpha val="63000"/>
                  </a:schemeClr>
                </a:solidFill>
              </a:defRPr>
            </a:lvl1pPr>
          </a:lstStyle>
          <a:p>
            <a:r>
              <a:rPr lang="en-US" dirty="0" smtClean="0"/>
              <a:t>Category 4</a:t>
            </a:r>
            <a:endParaRPr lang="en-US" dirty="0"/>
          </a:p>
        </p:txBody>
      </p:sp>
      <p:sp>
        <p:nvSpPr>
          <p:cNvPr id="12" name="Back to game board">
            <a:hlinkClick r:id="" action="ppaction://hlinkshowjump?jump=nextslide"/>
          </p:cNvPr>
          <p:cNvSpPr/>
          <p:nvPr userDrawn="1"/>
        </p:nvSpPr>
        <p:spPr bwMode="invGray">
          <a:xfrm rot="5400000" flipH="1">
            <a:off x="11220383"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solidFill>
            </a:endParaRPr>
          </a:p>
        </p:txBody>
      </p:sp>
    </p:spTree>
    <p:extLst>
      <p:ext uri="{BB962C8B-B14F-4D97-AF65-F5344CB8AC3E}">
        <p14:creationId xmlns:p14="http://schemas.microsoft.com/office/powerpoint/2010/main" val="35596108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Category 4 Answers">
    <p:bg>
      <p:bgPr>
        <a:solidFill>
          <a:schemeClr val="bg2"/>
        </a:solidFill>
        <a:effectLst/>
      </p:bgPr>
    </p:bg>
    <p:spTree>
      <p:nvGrpSpPr>
        <p:cNvPr id="1" name=""/>
        <p:cNvGrpSpPr/>
        <p:nvPr/>
      </p:nvGrpSpPr>
      <p:grpSpPr>
        <a:xfrm>
          <a:off x="0" y="0"/>
          <a:ext cx="0" cy="0"/>
          <a:chOff x="0" y="0"/>
          <a:chExt cx="0" cy="0"/>
        </a:xfrm>
      </p:grpSpPr>
      <p:sp>
        <p:nvSpPr>
          <p:cNvPr id="9" name="Q"/>
          <p:cNvSpPr txBox="1"/>
          <p:nvPr userDrawn="1"/>
        </p:nvSpPr>
        <p:spPr>
          <a:xfrm rot="16200000">
            <a:off x="-2011120" y="1813076"/>
            <a:ext cx="5749803" cy="2123658"/>
          </a:xfrm>
          <a:prstGeom prst="rect">
            <a:avLst/>
          </a:prstGeom>
          <a:noFill/>
        </p:spPr>
        <p:txBody>
          <a:bodyPr wrap="square" lIns="0" tIns="0" rIns="0" bIns="0" rtlCol="0" anchor="ctr">
            <a:spAutoFit/>
          </a:bodyPr>
          <a:lstStyle/>
          <a:p>
            <a:pPr algn="just"/>
            <a:r>
              <a:rPr lang="en-US" sz="13800" dirty="0" smtClean="0">
                <a:solidFill>
                  <a:schemeClr val="bg1">
                    <a:lumMod val="85000"/>
                    <a:lumOff val="15000"/>
                  </a:schemeClr>
                </a:solidFill>
                <a:latin typeface="Corbel" panose="020B0503020204020204" pitchFamily="34" charset="0"/>
                <a:cs typeface="Arial" panose="020B0604020202020204" pitchFamily="34" charset="0"/>
              </a:rPr>
              <a:t>Answer</a:t>
            </a:r>
          </a:p>
        </p:txBody>
      </p:sp>
      <p:sp>
        <p:nvSpPr>
          <p:cNvPr id="8" name="Question"/>
          <p:cNvSpPr>
            <a:spLocks noGrp="1"/>
          </p:cNvSpPr>
          <p:nvPr>
            <p:ph type="body" sz="quarter" idx="13" hasCustomPrompt="1"/>
          </p:nvPr>
        </p:nvSpPr>
        <p:spPr>
          <a:xfrm>
            <a:off x="1841679" y="1873957"/>
            <a:ext cx="8885530"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Type answer here. </a:t>
            </a:r>
            <a:endParaRPr lang="en-US" dirty="0"/>
          </a:p>
        </p:txBody>
      </p:sp>
      <p:sp>
        <p:nvSpPr>
          <p:cNvPr id="2" name="Rectangle 1"/>
          <p:cNvSpPr/>
          <p:nvPr userDrawn="1"/>
        </p:nvSpPr>
        <p:spPr bwMode="invGray">
          <a:xfrm>
            <a:off x="0" y="5749805"/>
            <a:ext cx="12192000" cy="110819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Points"/>
          <p:cNvSpPr>
            <a:spLocks noGrp="1"/>
          </p:cNvSpPr>
          <p:nvPr>
            <p:ph type="body" sz="quarter" idx="16" hasCustomPrompt="1"/>
          </p:nvPr>
        </p:nvSpPr>
        <p:spPr bwMode="auto">
          <a:xfrm>
            <a:off x="9109424" y="5900385"/>
            <a:ext cx="2852388"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10" name="Back to game board">
            <a:hlinkClick r:id="rId2" action="ppaction://hlinksldjump"/>
          </p:cNvPr>
          <p:cNvSpPr/>
          <p:nvPr userDrawn="1"/>
        </p:nvSpPr>
        <p:spPr bwMode="invGray">
          <a:xfrm rot="16200000">
            <a:off x="169030"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solidFill>
            </a:endParaRPr>
          </a:p>
        </p:txBody>
      </p:sp>
      <p:sp>
        <p:nvSpPr>
          <p:cNvPr id="11"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placeholders. You can add the points value at the bottom for reference.</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the triangle to return to the game board slide. </a:t>
            </a:r>
          </a:p>
        </p:txBody>
      </p:sp>
      <p:sp>
        <p:nvSpPr>
          <p:cNvPr id="4" name="Title 3"/>
          <p:cNvSpPr>
            <a:spLocks noGrp="1"/>
          </p:cNvSpPr>
          <p:nvPr>
            <p:ph type="title" hasCustomPrompt="1"/>
          </p:nvPr>
        </p:nvSpPr>
        <p:spPr/>
        <p:txBody>
          <a:bodyPr/>
          <a:lstStyle>
            <a:lvl1pPr>
              <a:defRPr>
                <a:solidFill>
                  <a:schemeClr val="tx1">
                    <a:alpha val="63000"/>
                  </a:schemeClr>
                </a:solidFill>
              </a:defRPr>
            </a:lvl1pPr>
          </a:lstStyle>
          <a:p>
            <a:r>
              <a:rPr lang="en-US" dirty="0" smtClean="0"/>
              <a:t>Category 4</a:t>
            </a:r>
            <a:endParaRPr lang="en-US" dirty="0"/>
          </a:p>
        </p:txBody>
      </p:sp>
    </p:spTree>
    <p:extLst>
      <p:ext uri="{BB962C8B-B14F-4D97-AF65-F5344CB8AC3E}">
        <p14:creationId xmlns:p14="http://schemas.microsoft.com/office/powerpoint/2010/main" val="396086979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Category 5 Questions">
    <p:bg>
      <p:bgPr>
        <a:solidFill>
          <a:schemeClr val="bg2">
            <a:alpha val="97000"/>
          </a:schemeClr>
        </a:solidFill>
        <a:effectLst/>
      </p:bgPr>
    </p:bg>
    <p:spTree>
      <p:nvGrpSpPr>
        <p:cNvPr id="1" name=""/>
        <p:cNvGrpSpPr/>
        <p:nvPr/>
      </p:nvGrpSpPr>
      <p:grpSpPr>
        <a:xfrm>
          <a:off x="0" y="0"/>
          <a:ext cx="0" cy="0"/>
          <a:chOff x="0" y="0"/>
          <a:chExt cx="0" cy="0"/>
        </a:xfrm>
      </p:grpSpPr>
      <p:sp>
        <p:nvSpPr>
          <p:cNvPr id="11" name="Q"/>
          <p:cNvSpPr txBox="1"/>
          <p:nvPr userDrawn="1"/>
        </p:nvSpPr>
        <p:spPr>
          <a:xfrm rot="16200000">
            <a:off x="-2011120" y="1990047"/>
            <a:ext cx="5749803" cy="1769715"/>
          </a:xfrm>
          <a:prstGeom prst="rect">
            <a:avLst/>
          </a:prstGeom>
          <a:noFill/>
        </p:spPr>
        <p:txBody>
          <a:bodyPr wrap="square" lIns="0" tIns="0" rIns="0" bIns="0" rtlCol="0" anchor="ctr">
            <a:spAutoFit/>
          </a:bodyPr>
          <a:lstStyle/>
          <a:p>
            <a:pPr algn="just"/>
            <a:r>
              <a:rPr lang="en-US" sz="11500" dirty="0" smtClean="0">
                <a:solidFill>
                  <a:schemeClr val="bg1">
                    <a:lumMod val="85000"/>
                    <a:lumOff val="15000"/>
                  </a:schemeClr>
                </a:solidFill>
                <a:latin typeface="Corbel" panose="020B0503020204020204" pitchFamily="34" charset="0"/>
                <a:cs typeface="Arial" panose="020B0604020202020204" pitchFamily="34" charset="0"/>
              </a:rPr>
              <a:t>Question</a:t>
            </a:r>
          </a:p>
        </p:txBody>
      </p:sp>
      <p:sp>
        <p:nvSpPr>
          <p:cNvPr id="8" name="Question"/>
          <p:cNvSpPr>
            <a:spLocks noGrp="1"/>
          </p:cNvSpPr>
          <p:nvPr>
            <p:ph type="body" sz="quarter" idx="13" hasCustomPrompt="1"/>
          </p:nvPr>
        </p:nvSpPr>
        <p:spPr>
          <a:xfrm>
            <a:off x="1841679" y="1873957"/>
            <a:ext cx="8885530"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Type question here. </a:t>
            </a:r>
            <a:endParaRPr lang="en-US" dirty="0"/>
          </a:p>
        </p:txBody>
      </p:sp>
      <p:sp>
        <p:nvSpPr>
          <p:cNvPr id="2" name="Rectangle 1"/>
          <p:cNvSpPr/>
          <p:nvPr userDrawn="1"/>
        </p:nvSpPr>
        <p:spPr bwMode="invGray">
          <a:xfrm>
            <a:off x="0" y="5749805"/>
            <a:ext cx="12192000" cy="110819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Points"/>
          <p:cNvSpPr>
            <a:spLocks noGrp="1"/>
          </p:cNvSpPr>
          <p:nvPr>
            <p:ph type="body" sz="quarter" idx="16" hasCustomPrompt="1"/>
          </p:nvPr>
        </p:nvSpPr>
        <p:spPr bwMode="auto">
          <a:xfrm>
            <a:off x="9109425" y="5900384"/>
            <a:ext cx="1897666"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10" name="Back to game board">
            <a:hlinkClick r:id="rId2" action="ppaction://hlinksldjump"/>
          </p:cNvPr>
          <p:cNvSpPr/>
          <p:nvPr userDrawn="1"/>
        </p:nvSpPr>
        <p:spPr bwMode="invGray">
          <a:xfrm rot="16200000">
            <a:off x="169030"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solidFill>
            </a:endParaRPr>
          </a:p>
        </p:txBody>
      </p:sp>
      <p:sp>
        <p:nvSpPr>
          <p:cNvPr id="9"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placeholders. You can add the points value at the bottom for reference.</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the triangle to return to the game board slide. </a:t>
            </a:r>
          </a:p>
        </p:txBody>
      </p:sp>
      <p:sp>
        <p:nvSpPr>
          <p:cNvPr id="5" name="Title 4"/>
          <p:cNvSpPr>
            <a:spLocks noGrp="1"/>
          </p:cNvSpPr>
          <p:nvPr>
            <p:ph type="title" hasCustomPrompt="1"/>
          </p:nvPr>
        </p:nvSpPr>
        <p:spPr/>
        <p:txBody>
          <a:bodyPr/>
          <a:lstStyle>
            <a:lvl1pPr>
              <a:defRPr>
                <a:solidFill>
                  <a:schemeClr val="tx1">
                    <a:alpha val="63000"/>
                  </a:schemeClr>
                </a:solidFill>
              </a:defRPr>
            </a:lvl1pPr>
          </a:lstStyle>
          <a:p>
            <a:r>
              <a:rPr lang="en-US" dirty="0" smtClean="0"/>
              <a:t>Category 5</a:t>
            </a:r>
            <a:endParaRPr lang="en-US" dirty="0"/>
          </a:p>
        </p:txBody>
      </p:sp>
      <p:sp>
        <p:nvSpPr>
          <p:cNvPr id="12" name="Back to game board">
            <a:hlinkClick r:id="" action="ppaction://hlinkshowjump?jump=nextslide"/>
          </p:cNvPr>
          <p:cNvSpPr/>
          <p:nvPr userDrawn="1"/>
        </p:nvSpPr>
        <p:spPr bwMode="invGray">
          <a:xfrm rot="5400000" flipH="1">
            <a:off x="11220383"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solidFill>
            </a:endParaRPr>
          </a:p>
        </p:txBody>
      </p:sp>
    </p:spTree>
    <p:extLst>
      <p:ext uri="{BB962C8B-B14F-4D97-AF65-F5344CB8AC3E}">
        <p14:creationId xmlns:p14="http://schemas.microsoft.com/office/powerpoint/2010/main" val="39254060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Category 5 Answers">
    <p:bg>
      <p:bgPr>
        <a:solidFill>
          <a:schemeClr val="bg2"/>
        </a:solidFill>
        <a:effectLst/>
      </p:bgPr>
    </p:bg>
    <p:spTree>
      <p:nvGrpSpPr>
        <p:cNvPr id="1" name=""/>
        <p:cNvGrpSpPr/>
        <p:nvPr/>
      </p:nvGrpSpPr>
      <p:grpSpPr>
        <a:xfrm>
          <a:off x="0" y="0"/>
          <a:ext cx="0" cy="0"/>
          <a:chOff x="0" y="0"/>
          <a:chExt cx="0" cy="0"/>
        </a:xfrm>
      </p:grpSpPr>
      <p:sp>
        <p:nvSpPr>
          <p:cNvPr id="9" name="Q"/>
          <p:cNvSpPr txBox="1"/>
          <p:nvPr userDrawn="1"/>
        </p:nvSpPr>
        <p:spPr>
          <a:xfrm rot="16200000">
            <a:off x="-2011120" y="1813076"/>
            <a:ext cx="5749803" cy="2123658"/>
          </a:xfrm>
          <a:prstGeom prst="rect">
            <a:avLst/>
          </a:prstGeom>
          <a:noFill/>
        </p:spPr>
        <p:txBody>
          <a:bodyPr wrap="square" lIns="0" tIns="0" rIns="0" bIns="0" rtlCol="0" anchor="ctr">
            <a:spAutoFit/>
          </a:bodyPr>
          <a:lstStyle/>
          <a:p>
            <a:pPr algn="just"/>
            <a:r>
              <a:rPr lang="en-US" sz="13800" dirty="0" smtClean="0">
                <a:solidFill>
                  <a:schemeClr val="bg1">
                    <a:lumMod val="85000"/>
                    <a:lumOff val="15000"/>
                  </a:schemeClr>
                </a:solidFill>
                <a:latin typeface="Corbel" panose="020B0503020204020204" pitchFamily="34" charset="0"/>
                <a:cs typeface="Arial" panose="020B0604020202020204" pitchFamily="34" charset="0"/>
              </a:rPr>
              <a:t>Answer</a:t>
            </a:r>
          </a:p>
        </p:txBody>
      </p:sp>
      <p:sp>
        <p:nvSpPr>
          <p:cNvPr id="8" name="Question"/>
          <p:cNvSpPr>
            <a:spLocks noGrp="1"/>
          </p:cNvSpPr>
          <p:nvPr>
            <p:ph type="body" sz="quarter" idx="13" hasCustomPrompt="1"/>
          </p:nvPr>
        </p:nvSpPr>
        <p:spPr>
          <a:xfrm>
            <a:off x="1841679" y="1873957"/>
            <a:ext cx="8885530"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Type answer here. </a:t>
            </a:r>
            <a:endParaRPr lang="en-US" dirty="0"/>
          </a:p>
        </p:txBody>
      </p:sp>
      <p:sp>
        <p:nvSpPr>
          <p:cNvPr id="2" name="Rectangle 1"/>
          <p:cNvSpPr/>
          <p:nvPr userDrawn="1"/>
        </p:nvSpPr>
        <p:spPr bwMode="invGray">
          <a:xfrm>
            <a:off x="0" y="5749805"/>
            <a:ext cx="12192000" cy="110819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Points"/>
          <p:cNvSpPr>
            <a:spLocks noGrp="1"/>
          </p:cNvSpPr>
          <p:nvPr>
            <p:ph type="body" sz="quarter" idx="16" hasCustomPrompt="1"/>
          </p:nvPr>
        </p:nvSpPr>
        <p:spPr bwMode="auto">
          <a:xfrm>
            <a:off x="9109424" y="5900385"/>
            <a:ext cx="2852388"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10" name="Back to game board">
            <a:hlinkClick r:id="rId2" action="ppaction://hlinksldjump"/>
          </p:cNvPr>
          <p:cNvSpPr/>
          <p:nvPr userDrawn="1"/>
        </p:nvSpPr>
        <p:spPr bwMode="invGray">
          <a:xfrm rot="16200000">
            <a:off x="169030"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solidFill>
            </a:endParaRPr>
          </a:p>
        </p:txBody>
      </p:sp>
      <p:sp>
        <p:nvSpPr>
          <p:cNvPr id="11"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placeholders. You can add the points value at the bottom for reference.</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the triangle to return to the game board slide. </a:t>
            </a:r>
          </a:p>
        </p:txBody>
      </p:sp>
      <p:sp>
        <p:nvSpPr>
          <p:cNvPr id="5" name="Title 4"/>
          <p:cNvSpPr>
            <a:spLocks noGrp="1"/>
          </p:cNvSpPr>
          <p:nvPr>
            <p:ph type="title" hasCustomPrompt="1"/>
          </p:nvPr>
        </p:nvSpPr>
        <p:spPr/>
        <p:txBody>
          <a:bodyPr/>
          <a:lstStyle>
            <a:lvl1pPr>
              <a:defRPr>
                <a:solidFill>
                  <a:schemeClr val="tx1">
                    <a:alpha val="63000"/>
                  </a:schemeClr>
                </a:solidFill>
              </a:defRPr>
            </a:lvl1pPr>
          </a:lstStyle>
          <a:p>
            <a:r>
              <a:rPr lang="en-US" dirty="0" smtClean="0"/>
              <a:t>Category 5</a:t>
            </a:r>
            <a:endParaRPr lang="en-US" dirty="0"/>
          </a:p>
        </p:txBody>
      </p:sp>
    </p:spTree>
    <p:extLst>
      <p:ext uri="{BB962C8B-B14F-4D97-AF65-F5344CB8AC3E}">
        <p14:creationId xmlns:p14="http://schemas.microsoft.com/office/powerpoint/2010/main" val="393352107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F31A184-F35B-4AFC-AC27-402630BF31EA}" type="datetimeFigureOut">
              <a:rPr lang="en-US" smtClean="0"/>
              <a:t>3/7/2015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1BD9D6C-B21A-4AFF-BD71-9CA00C1F4281}" type="slidenum">
              <a:rPr lang="en-US" smtClean="0"/>
              <a:t>‹#›</a:t>
            </a:fld>
            <a:endParaRPr lang="en-US" dirty="0"/>
          </a:p>
        </p:txBody>
      </p:sp>
    </p:spTree>
    <p:extLst>
      <p:ext uri="{BB962C8B-B14F-4D97-AF65-F5344CB8AC3E}">
        <p14:creationId xmlns:p14="http://schemas.microsoft.com/office/powerpoint/2010/main" val="155209869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ategory 1 Questions">
    <p:bg>
      <p:bgPr>
        <a:solidFill>
          <a:schemeClr val="bg2"/>
        </a:solidFill>
        <a:effectLst/>
      </p:bgPr>
    </p:bg>
    <p:spTree>
      <p:nvGrpSpPr>
        <p:cNvPr id="1" name=""/>
        <p:cNvGrpSpPr/>
        <p:nvPr/>
      </p:nvGrpSpPr>
      <p:grpSpPr>
        <a:xfrm>
          <a:off x="0" y="0"/>
          <a:ext cx="0" cy="0"/>
          <a:chOff x="0" y="0"/>
          <a:chExt cx="0" cy="0"/>
        </a:xfrm>
      </p:grpSpPr>
      <p:sp>
        <p:nvSpPr>
          <p:cNvPr id="11" name="Q"/>
          <p:cNvSpPr txBox="1"/>
          <p:nvPr userDrawn="1"/>
        </p:nvSpPr>
        <p:spPr>
          <a:xfrm rot="16200000">
            <a:off x="-2011120" y="1990047"/>
            <a:ext cx="5749803" cy="1769715"/>
          </a:xfrm>
          <a:prstGeom prst="rect">
            <a:avLst/>
          </a:prstGeom>
          <a:noFill/>
        </p:spPr>
        <p:txBody>
          <a:bodyPr wrap="square" lIns="0" tIns="0" rIns="0" bIns="0" rtlCol="0" anchor="ctr">
            <a:spAutoFit/>
          </a:bodyPr>
          <a:lstStyle/>
          <a:p>
            <a:pPr algn="just"/>
            <a:r>
              <a:rPr lang="en-US" sz="11500" dirty="0" smtClean="0">
                <a:solidFill>
                  <a:schemeClr val="bg1">
                    <a:lumMod val="85000"/>
                    <a:lumOff val="15000"/>
                  </a:schemeClr>
                </a:solidFill>
                <a:latin typeface="Corbel" panose="020B0503020204020204" pitchFamily="34" charset="0"/>
                <a:cs typeface="Arial" panose="020B0604020202020204" pitchFamily="34" charset="0"/>
              </a:rPr>
              <a:t>Question</a:t>
            </a:r>
          </a:p>
        </p:txBody>
      </p:sp>
      <p:sp>
        <p:nvSpPr>
          <p:cNvPr id="8" name="Question"/>
          <p:cNvSpPr>
            <a:spLocks noGrp="1"/>
          </p:cNvSpPr>
          <p:nvPr>
            <p:ph type="body" sz="quarter" idx="13" hasCustomPrompt="1"/>
          </p:nvPr>
        </p:nvSpPr>
        <p:spPr>
          <a:xfrm>
            <a:off x="1841679" y="1873957"/>
            <a:ext cx="8885530"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Type question here. </a:t>
            </a:r>
            <a:endParaRPr lang="en-US" dirty="0"/>
          </a:p>
        </p:txBody>
      </p:sp>
      <p:sp>
        <p:nvSpPr>
          <p:cNvPr id="2" name="Rectangle 1"/>
          <p:cNvSpPr/>
          <p:nvPr userDrawn="1"/>
        </p:nvSpPr>
        <p:spPr bwMode="invGray">
          <a:xfrm>
            <a:off x="0" y="5749805"/>
            <a:ext cx="12192000" cy="1108195"/>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Points"/>
          <p:cNvSpPr>
            <a:spLocks noGrp="1"/>
          </p:cNvSpPr>
          <p:nvPr>
            <p:ph type="body" sz="quarter" idx="16" hasCustomPrompt="1"/>
          </p:nvPr>
        </p:nvSpPr>
        <p:spPr bwMode="auto">
          <a:xfrm>
            <a:off x="9109425" y="5900384"/>
            <a:ext cx="1897666"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10" name="Back to game board">
            <a:hlinkClick r:id="rId2" action="ppaction://hlinksldjump"/>
          </p:cNvPr>
          <p:cNvSpPr/>
          <p:nvPr userDrawn="1"/>
        </p:nvSpPr>
        <p:spPr bwMode="invGray">
          <a:xfrm rot="16200000">
            <a:off x="169030"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solidFill>
            </a:endParaRPr>
          </a:p>
        </p:txBody>
      </p:sp>
      <p:sp>
        <p:nvSpPr>
          <p:cNvPr id="12"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placeholders. You can add the points value at the bottom for reference.</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the left triangle to return to the game board slide. </a:t>
            </a:r>
          </a:p>
        </p:txBody>
      </p:sp>
      <p:sp>
        <p:nvSpPr>
          <p:cNvPr id="6" name="Title 5"/>
          <p:cNvSpPr>
            <a:spLocks noGrp="1"/>
          </p:cNvSpPr>
          <p:nvPr>
            <p:ph type="title" hasCustomPrompt="1"/>
          </p:nvPr>
        </p:nvSpPr>
        <p:spPr/>
        <p:txBody>
          <a:bodyPr/>
          <a:lstStyle>
            <a:lvl1pPr>
              <a:defRPr>
                <a:solidFill>
                  <a:schemeClr val="tx1">
                    <a:alpha val="63000"/>
                  </a:schemeClr>
                </a:solidFill>
              </a:defRPr>
            </a:lvl1pPr>
          </a:lstStyle>
          <a:p>
            <a:r>
              <a:rPr lang="en-US" dirty="0" smtClean="0"/>
              <a:t>Category 1</a:t>
            </a:r>
            <a:endParaRPr lang="en-US" dirty="0"/>
          </a:p>
        </p:txBody>
      </p:sp>
      <p:sp>
        <p:nvSpPr>
          <p:cNvPr id="14" name="Back to game board">
            <a:hlinkClick r:id="" action="ppaction://hlinkshowjump?jump=nextslide"/>
          </p:cNvPr>
          <p:cNvSpPr/>
          <p:nvPr userDrawn="1"/>
        </p:nvSpPr>
        <p:spPr bwMode="invGray">
          <a:xfrm rot="5400000" flipH="1">
            <a:off x="11220383"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solidFill>
            </a:endParaRPr>
          </a:p>
        </p:txBody>
      </p:sp>
    </p:spTree>
    <p:extLst>
      <p:ext uri="{BB962C8B-B14F-4D97-AF65-F5344CB8AC3E}">
        <p14:creationId xmlns:p14="http://schemas.microsoft.com/office/powerpoint/2010/main" val="20082298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ategory 1 Answers">
    <p:bg>
      <p:bgPr>
        <a:solidFill>
          <a:schemeClr val="bg2"/>
        </a:solidFill>
        <a:effectLst/>
      </p:bgPr>
    </p:bg>
    <p:spTree>
      <p:nvGrpSpPr>
        <p:cNvPr id="1" name=""/>
        <p:cNvGrpSpPr/>
        <p:nvPr/>
      </p:nvGrpSpPr>
      <p:grpSpPr>
        <a:xfrm>
          <a:off x="0" y="0"/>
          <a:ext cx="0" cy="0"/>
          <a:chOff x="0" y="0"/>
          <a:chExt cx="0" cy="0"/>
        </a:xfrm>
      </p:grpSpPr>
      <p:sp>
        <p:nvSpPr>
          <p:cNvPr id="9" name="Q"/>
          <p:cNvSpPr txBox="1"/>
          <p:nvPr userDrawn="1"/>
        </p:nvSpPr>
        <p:spPr>
          <a:xfrm rot="16200000">
            <a:off x="-2011120" y="1813076"/>
            <a:ext cx="5749803" cy="2123658"/>
          </a:xfrm>
          <a:prstGeom prst="rect">
            <a:avLst/>
          </a:prstGeom>
          <a:noFill/>
        </p:spPr>
        <p:txBody>
          <a:bodyPr wrap="square" lIns="0" tIns="0" rIns="0" bIns="0" rtlCol="0" anchor="ctr">
            <a:spAutoFit/>
          </a:bodyPr>
          <a:lstStyle/>
          <a:p>
            <a:pPr algn="just"/>
            <a:r>
              <a:rPr lang="en-US" sz="13800" dirty="0" smtClean="0">
                <a:solidFill>
                  <a:schemeClr val="bg1">
                    <a:lumMod val="85000"/>
                    <a:lumOff val="15000"/>
                  </a:schemeClr>
                </a:solidFill>
                <a:latin typeface="Corbel" panose="020B0503020204020204" pitchFamily="34" charset="0"/>
                <a:cs typeface="Arial" panose="020B0604020202020204" pitchFamily="34" charset="0"/>
              </a:rPr>
              <a:t>Answer</a:t>
            </a:r>
          </a:p>
        </p:txBody>
      </p:sp>
      <p:sp>
        <p:nvSpPr>
          <p:cNvPr id="8" name="Question"/>
          <p:cNvSpPr>
            <a:spLocks noGrp="1"/>
          </p:cNvSpPr>
          <p:nvPr>
            <p:ph type="body" sz="quarter" idx="13" hasCustomPrompt="1"/>
          </p:nvPr>
        </p:nvSpPr>
        <p:spPr>
          <a:xfrm>
            <a:off x="1841679" y="1873957"/>
            <a:ext cx="8885530"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Type answer here. </a:t>
            </a:r>
            <a:endParaRPr lang="en-US" dirty="0"/>
          </a:p>
        </p:txBody>
      </p:sp>
      <p:sp>
        <p:nvSpPr>
          <p:cNvPr id="2" name="Rectangle 1"/>
          <p:cNvSpPr/>
          <p:nvPr userDrawn="1"/>
        </p:nvSpPr>
        <p:spPr bwMode="invGray">
          <a:xfrm>
            <a:off x="0" y="5749805"/>
            <a:ext cx="12192000" cy="1108195"/>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Points"/>
          <p:cNvSpPr>
            <a:spLocks noGrp="1"/>
          </p:cNvSpPr>
          <p:nvPr>
            <p:ph type="body" sz="quarter" idx="16" hasCustomPrompt="1"/>
          </p:nvPr>
        </p:nvSpPr>
        <p:spPr bwMode="auto">
          <a:xfrm>
            <a:off x="9109424" y="5900385"/>
            <a:ext cx="2852388"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10" name="Back to game board">
            <a:hlinkClick r:id="rId2" action="ppaction://hlinksldjump"/>
          </p:cNvPr>
          <p:cNvSpPr/>
          <p:nvPr userDrawn="1"/>
        </p:nvSpPr>
        <p:spPr bwMode="invGray">
          <a:xfrm rot="16200000">
            <a:off x="169030"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solidFill>
            </a:endParaRPr>
          </a:p>
        </p:txBody>
      </p:sp>
      <p:sp>
        <p:nvSpPr>
          <p:cNvPr id="14"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placeholders. You can add the points value at the bottom for reference.</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the triangle to return to the game board slide. </a:t>
            </a:r>
          </a:p>
        </p:txBody>
      </p:sp>
      <p:sp>
        <p:nvSpPr>
          <p:cNvPr id="4" name="Title 3"/>
          <p:cNvSpPr>
            <a:spLocks noGrp="1"/>
          </p:cNvSpPr>
          <p:nvPr>
            <p:ph type="title" hasCustomPrompt="1"/>
          </p:nvPr>
        </p:nvSpPr>
        <p:spPr/>
        <p:txBody>
          <a:bodyPr/>
          <a:lstStyle>
            <a:lvl1pPr>
              <a:defRPr>
                <a:solidFill>
                  <a:schemeClr val="tx1">
                    <a:alpha val="63000"/>
                  </a:schemeClr>
                </a:solidFill>
              </a:defRPr>
            </a:lvl1pPr>
          </a:lstStyle>
          <a:p>
            <a:r>
              <a:rPr lang="en-US" dirty="0" smtClean="0"/>
              <a:t>Category 1</a:t>
            </a:r>
            <a:endParaRPr lang="en-US" dirty="0"/>
          </a:p>
        </p:txBody>
      </p:sp>
    </p:spTree>
    <p:extLst>
      <p:ext uri="{BB962C8B-B14F-4D97-AF65-F5344CB8AC3E}">
        <p14:creationId xmlns:p14="http://schemas.microsoft.com/office/powerpoint/2010/main" val="131960186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ategory 2 Divider">
    <p:bg>
      <p:bgPr>
        <a:solidFill>
          <a:schemeClr val="bg2"/>
        </a:solidFill>
        <a:effectLst/>
      </p:bgPr>
    </p:bg>
    <p:spTree>
      <p:nvGrpSpPr>
        <p:cNvPr id="1" name=""/>
        <p:cNvGrpSpPr/>
        <p:nvPr/>
      </p:nvGrpSpPr>
      <p:grpSpPr>
        <a:xfrm>
          <a:off x="0" y="0"/>
          <a:ext cx="0" cy="0"/>
          <a:chOff x="0" y="0"/>
          <a:chExt cx="0" cy="0"/>
        </a:xfrm>
      </p:grpSpPr>
      <p:sp>
        <p:nvSpPr>
          <p:cNvPr id="2" name="Rectangle 1"/>
          <p:cNvSpPr/>
          <p:nvPr userDrawn="1"/>
        </p:nvSpPr>
        <p:spPr bwMode="invGray">
          <a:xfrm>
            <a:off x="0" y="3372365"/>
            <a:ext cx="12192000" cy="187488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itle 3"/>
          <p:cNvSpPr>
            <a:spLocks noGrp="1"/>
          </p:cNvSpPr>
          <p:nvPr>
            <p:ph type="title" hasCustomPrompt="1"/>
          </p:nvPr>
        </p:nvSpPr>
        <p:spPr>
          <a:xfrm>
            <a:off x="1133588" y="3522944"/>
            <a:ext cx="10828224" cy="1583628"/>
          </a:xfrm>
        </p:spPr>
        <p:txBody>
          <a:bodyPr>
            <a:normAutofit/>
          </a:bodyPr>
          <a:lstStyle>
            <a:lvl1pPr>
              <a:defRPr sz="5400" baseline="0">
                <a:solidFill>
                  <a:schemeClr val="tx1"/>
                </a:solidFill>
              </a:defRPr>
            </a:lvl1pPr>
          </a:lstStyle>
          <a:p>
            <a:r>
              <a:rPr lang="en-US" dirty="0" smtClean="0"/>
              <a:t>Category 2 divider slide</a:t>
            </a:r>
            <a:endParaRPr lang="en-US" dirty="0"/>
          </a:p>
        </p:txBody>
      </p:sp>
    </p:spTree>
    <p:extLst>
      <p:ext uri="{BB962C8B-B14F-4D97-AF65-F5344CB8AC3E}">
        <p14:creationId xmlns:p14="http://schemas.microsoft.com/office/powerpoint/2010/main" val="13171106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ategory 2 Questions">
    <p:bg>
      <p:bgPr>
        <a:solidFill>
          <a:schemeClr val="bg2"/>
        </a:solidFill>
        <a:effectLst/>
      </p:bgPr>
    </p:bg>
    <p:spTree>
      <p:nvGrpSpPr>
        <p:cNvPr id="1" name=""/>
        <p:cNvGrpSpPr/>
        <p:nvPr/>
      </p:nvGrpSpPr>
      <p:grpSpPr>
        <a:xfrm>
          <a:off x="0" y="0"/>
          <a:ext cx="0" cy="0"/>
          <a:chOff x="0" y="0"/>
          <a:chExt cx="0" cy="0"/>
        </a:xfrm>
      </p:grpSpPr>
      <p:sp>
        <p:nvSpPr>
          <p:cNvPr id="11" name="Q"/>
          <p:cNvSpPr txBox="1"/>
          <p:nvPr userDrawn="1"/>
        </p:nvSpPr>
        <p:spPr>
          <a:xfrm rot="16200000">
            <a:off x="-2011120" y="1990047"/>
            <a:ext cx="5749803" cy="1769715"/>
          </a:xfrm>
          <a:prstGeom prst="rect">
            <a:avLst/>
          </a:prstGeom>
          <a:noFill/>
        </p:spPr>
        <p:txBody>
          <a:bodyPr wrap="square" lIns="0" tIns="0" rIns="0" bIns="0" rtlCol="0" anchor="ctr">
            <a:spAutoFit/>
          </a:bodyPr>
          <a:lstStyle/>
          <a:p>
            <a:pPr algn="just"/>
            <a:r>
              <a:rPr lang="en-US" sz="11500" dirty="0" smtClean="0">
                <a:solidFill>
                  <a:schemeClr val="bg1">
                    <a:lumMod val="85000"/>
                    <a:lumOff val="15000"/>
                  </a:schemeClr>
                </a:solidFill>
                <a:latin typeface="Corbel" panose="020B0503020204020204" pitchFamily="34" charset="0"/>
                <a:cs typeface="Arial" panose="020B0604020202020204" pitchFamily="34" charset="0"/>
              </a:rPr>
              <a:t>Question</a:t>
            </a:r>
          </a:p>
        </p:txBody>
      </p:sp>
      <p:sp>
        <p:nvSpPr>
          <p:cNvPr id="8" name="Question"/>
          <p:cNvSpPr>
            <a:spLocks noGrp="1"/>
          </p:cNvSpPr>
          <p:nvPr>
            <p:ph type="body" sz="quarter" idx="13" hasCustomPrompt="1"/>
          </p:nvPr>
        </p:nvSpPr>
        <p:spPr>
          <a:xfrm>
            <a:off x="1841679" y="1873957"/>
            <a:ext cx="8885530"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Type question here. </a:t>
            </a:r>
            <a:endParaRPr lang="en-US" dirty="0"/>
          </a:p>
        </p:txBody>
      </p:sp>
      <p:sp>
        <p:nvSpPr>
          <p:cNvPr id="2" name="Rectangle 1"/>
          <p:cNvSpPr/>
          <p:nvPr userDrawn="1"/>
        </p:nvSpPr>
        <p:spPr bwMode="invGray">
          <a:xfrm>
            <a:off x="0" y="5749805"/>
            <a:ext cx="12192000" cy="110819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Points"/>
          <p:cNvSpPr>
            <a:spLocks noGrp="1"/>
          </p:cNvSpPr>
          <p:nvPr>
            <p:ph type="body" sz="quarter" idx="16" hasCustomPrompt="1"/>
          </p:nvPr>
        </p:nvSpPr>
        <p:spPr bwMode="auto">
          <a:xfrm>
            <a:off x="9109425" y="5900384"/>
            <a:ext cx="1897666"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10" name="Back to game board">
            <a:hlinkClick r:id="rId2" action="ppaction://hlinksldjump"/>
          </p:cNvPr>
          <p:cNvSpPr/>
          <p:nvPr userDrawn="1"/>
        </p:nvSpPr>
        <p:spPr bwMode="invGray">
          <a:xfrm rot="16200000">
            <a:off x="169030"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solidFill>
            </a:endParaRPr>
          </a:p>
        </p:txBody>
      </p:sp>
      <p:sp>
        <p:nvSpPr>
          <p:cNvPr id="9"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placeholders. You can add the points value at the bottom for reference.</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the triangle to return to the game board slide. </a:t>
            </a:r>
          </a:p>
        </p:txBody>
      </p:sp>
      <p:sp>
        <p:nvSpPr>
          <p:cNvPr id="4" name="Title 3"/>
          <p:cNvSpPr>
            <a:spLocks noGrp="1"/>
          </p:cNvSpPr>
          <p:nvPr>
            <p:ph type="title" hasCustomPrompt="1"/>
          </p:nvPr>
        </p:nvSpPr>
        <p:spPr/>
        <p:txBody>
          <a:bodyPr/>
          <a:lstStyle>
            <a:lvl1pPr>
              <a:defRPr>
                <a:solidFill>
                  <a:schemeClr val="tx1">
                    <a:alpha val="63000"/>
                  </a:schemeClr>
                </a:solidFill>
              </a:defRPr>
            </a:lvl1pPr>
          </a:lstStyle>
          <a:p>
            <a:r>
              <a:rPr lang="en-US" dirty="0" smtClean="0"/>
              <a:t>Category 2</a:t>
            </a:r>
            <a:endParaRPr lang="en-US" dirty="0"/>
          </a:p>
        </p:txBody>
      </p:sp>
      <p:sp>
        <p:nvSpPr>
          <p:cNvPr id="12" name="Back to game board">
            <a:hlinkClick r:id="" action="ppaction://hlinkshowjump?jump=nextslide"/>
          </p:cNvPr>
          <p:cNvSpPr/>
          <p:nvPr userDrawn="1"/>
        </p:nvSpPr>
        <p:spPr bwMode="invGray">
          <a:xfrm rot="5400000" flipH="1">
            <a:off x="11220383"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solidFill>
            </a:endParaRPr>
          </a:p>
        </p:txBody>
      </p:sp>
    </p:spTree>
    <p:extLst>
      <p:ext uri="{BB962C8B-B14F-4D97-AF65-F5344CB8AC3E}">
        <p14:creationId xmlns:p14="http://schemas.microsoft.com/office/powerpoint/2010/main" val="30873913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ategory 2 Answers">
    <p:bg>
      <p:bgPr>
        <a:solidFill>
          <a:schemeClr val="bg2"/>
        </a:solidFill>
        <a:effectLst/>
      </p:bgPr>
    </p:bg>
    <p:spTree>
      <p:nvGrpSpPr>
        <p:cNvPr id="1" name=""/>
        <p:cNvGrpSpPr/>
        <p:nvPr/>
      </p:nvGrpSpPr>
      <p:grpSpPr>
        <a:xfrm>
          <a:off x="0" y="0"/>
          <a:ext cx="0" cy="0"/>
          <a:chOff x="0" y="0"/>
          <a:chExt cx="0" cy="0"/>
        </a:xfrm>
      </p:grpSpPr>
      <p:sp>
        <p:nvSpPr>
          <p:cNvPr id="9" name="Q"/>
          <p:cNvSpPr txBox="1"/>
          <p:nvPr userDrawn="1"/>
        </p:nvSpPr>
        <p:spPr>
          <a:xfrm rot="16200000">
            <a:off x="-2011120" y="1813076"/>
            <a:ext cx="5749803" cy="2123658"/>
          </a:xfrm>
          <a:prstGeom prst="rect">
            <a:avLst/>
          </a:prstGeom>
          <a:noFill/>
        </p:spPr>
        <p:txBody>
          <a:bodyPr wrap="square" lIns="0" tIns="0" rIns="0" bIns="0" rtlCol="0" anchor="ctr">
            <a:spAutoFit/>
          </a:bodyPr>
          <a:lstStyle/>
          <a:p>
            <a:pPr algn="just"/>
            <a:r>
              <a:rPr lang="en-US" sz="13800" dirty="0" smtClean="0">
                <a:solidFill>
                  <a:schemeClr val="bg1">
                    <a:lumMod val="85000"/>
                    <a:lumOff val="15000"/>
                  </a:schemeClr>
                </a:solidFill>
                <a:latin typeface="Corbel" panose="020B0503020204020204" pitchFamily="34" charset="0"/>
                <a:cs typeface="Arial" panose="020B0604020202020204" pitchFamily="34" charset="0"/>
              </a:rPr>
              <a:t>Answer</a:t>
            </a:r>
          </a:p>
        </p:txBody>
      </p:sp>
      <p:sp>
        <p:nvSpPr>
          <p:cNvPr id="8" name="Question"/>
          <p:cNvSpPr>
            <a:spLocks noGrp="1"/>
          </p:cNvSpPr>
          <p:nvPr>
            <p:ph type="body" sz="quarter" idx="13" hasCustomPrompt="1"/>
          </p:nvPr>
        </p:nvSpPr>
        <p:spPr>
          <a:xfrm>
            <a:off x="1841679" y="1873957"/>
            <a:ext cx="8885530"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Type answer here. </a:t>
            </a:r>
            <a:endParaRPr lang="en-US" dirty="0"/>
          </a:p>
        </p:txBody>
      </p:sp>
      <p:sp>
        <p:nvSpPr>
          <p:cNvPr id="2" name="Rectangle 1"/>
          <p:cNvSpPr/>
          <p:nvPr userDrawn="1"/>
        </p:nvSpPr>
        <p:spPr bwMode="invGray">
          <a:xfrm>
            <a:off x="0" y="5749805"/>
            <a:ext cx="12192000" cy="110819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Points"/>
          <p:cNvSpPr>
            <a:spLocks noGrp="1"/>
          </p:cNvSpPr>
          <p:nvPr>
            <p:ph type="body" sz="quarter" idx="16" hasCustomPrompt="1"/>
          </p:nvPr>
        </p:nvSpPr>
        <p:spPr bwMode="auto">
          <a:xfrm>
            <a:off x="9109424" y="5900385"/>
            <a:ext cx="2852388"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10" name="Back to game board">
            <a:hlinkClick r:id="rId2" action="ppaction://hlinksldjump"/>
          </p:cNvPr>
          <p:cNvSpPr/>
          <p:nvPr userDrawn="1"/>
        </p:nvSpPr>
        <p:spPr bwMode="invGray">
          <a:xfrm rot="16200000">
            <a:off x="169030"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chemeClr val="tx1"/>
              </a:solidFill>
            </a:endParaRPr>
          </a:p>
        </p:txBody>
      </p:sp>
      <p:sp>
        <p:nvSpPr>
          <p:cNvPr id="11"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placeholders. You can add the points value at the bottom for reference.</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the triangle to return to the game board slide. </a:t>
            </a:r>
          </a:p>
        </p:txBody>
      </p:sp>
      <p:sp>
        <p:nvSpPr>
          <p:cNvPr id="4" name="Title 3"/>
          <p:cNvSpPr>
            <a:spLocks noGrp="1"/>
          </p:cNvSpPr>
          <p:nvPr>
            <p:ph type="title" hasCustomPrompt="1"/>
          </p:nvPr>
        </p:nvSpPr>
        <p:spPr/>
        <p:txBody>
          <a:bodyPr/>
          <a:lstStyle>
            <a:lvl1pPr>
              <a:defRPr>
                <a:solidFill>
                  <a:schemeClr val="tx1">
                    <a:alpha val="63000"/>
                  </a:schemeClr>
                </a:solidFill>
              </a:defRPr>
            </a:lvl1pPr>
          </a:lstStyle>
          <a:p>
            <a:r>
              <a:rPr lang="en-US" dirty="0" smtClean="0"/>
              <a:t>Category 2</a:t>
            </a:r>
            <a:endParaRPr lang="en-US" dirty="0"/>
          </a:p>
        </p:txBody>
      </p:sp>
    </p:spTree>
    <p:extLst>
      <p:ext uri="{BB962C8B-B14F-4D97-AF65-F5344CB8AC3E}">
        <p14:creationId xmlns:p14="http://schemas.microsoft.com/office/powerpoint/2010/main" val="50375572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ategory 3 Divider">
    <p:bg>
      <p:bgPr>
        <a:solidFill>
          <a:schemeClr val="bg2"/>
        </a:solidFill>
        <a:effectLst/>
      </p:bgPr>
    </p:bg>
    <p:spTree>
      <p:nvGrpSpPr>
        <p:cNvPr id="1" name=""/>
        <p:cNvGrpSpPr/>
        <p:nvPr/>
      </p:nvGrpSpPr>
      <p:grpSpPr>
        <a:xfrm>
          <a:off x="0" y="0"/>
          <a:ext cx="0" cy="0"/>
          <a:chOff x="0" y="0"/>
          <a:chExt cx="0" cy="0"/>
        </a:xfrm>
      </p:grpSpPr>
      <p:sp>
        <p:nvSpPr>
          <p:cNvPr id="2" name="Rectangle 1"/>
          <p:cNvSpPr/>
          <p:nvPr userDrawn="1"/>
        </p:nvSpPr>
        <p:spPr bwMode="invGray">
          <a:xfrm>
            <a:off x="0" y="3372365"/>
            <a:ext cx="12192000" cy="187488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itle 3"/>
          <p:cNvSpPr>
            <a:spLocks noGrp="1"/>
          </p:cNvSpPr>
          <p:nvPr>
            <p:ph type="title" hasCustomPrompt="1"/>
          </p:nvPr>
        </p:nvSpPr>
        <p:spPr>
          <a:xfrm>
            <a:off x="1133588" y="3522944"/>
            <a:ext cx="10828224" cy="1583628"/>
          </a:xfrm>
        </p:spPr>
        <p:txBody>
          <a:bodyPr>
            <a:normAutofit/>
          </a:bodyPr>
          <a:lstStyle>
            <a:lvl1pPr>
              <a:defRPr sz="5400" baseline="0">
                <a:solidFill>
                  <a:schemeClr val="tx1"/>
                </a:solidFill>
              </a:defRPr>
            </a:lvl1pPr>
          </a:lstStyle>
          <a:p>
            <a:r>
              <a:rPr lang="en-US" dirty="0" smtClean="0"/>
              <a:t>Category 3 divider slide</a:t>
            </a:r>
            <a:endParaRPr lang="en-US" dirty="0"/>
          </a:p>
        </p:txBody>
      </p:sp>
    </p:spTree>
    <p:extLst>
      <p:ext uri="{BB962C8B-B14F-4D97-AF65-F5344CB8AC3E}">
        <p14:creationId xmlns:p14="http://schemas.microsoft.com/office/powerpoint/2010/main" val="20159857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ategory 4 Divider">
    <p:bg>
      <p:bgPr>
        <a:solidFill>
          <a:schemeClr val="bg2"/>
        </a:solidFill>
        <a:effectLst/>
      </p:bgPr>
    </p:bg>
    <p:spTree>
      <p:nvGrpSpPr>
        <p:cNvPr id="1" name=""/>
        <p:cNvGrpSpPr/>
        <p:nvPr/>
      </p:nvGrpSpPr>
      <p:grpSpPr>
        <a:xfrm>
          <a:off x="0" y="0"/>
          <a:ext cx="0" cy="0"/>
          <a:chOff x="0" y="0"/>
          <a:chExt cx="0" cy="0"/>
        </a:xfrm>
      </p:grpSpPr>
      <p:sp>
        <p:nvSpPr>
          <p:cNvPr id="2" name="Rectangle 1"/>
          <p:cNvSpPr/>
          <p:nvPr userDrawn="1"/>
        </p:nvSpPr>
        <p:spPr bwMode="invGray">
          <a:xfrm>
            <a:off x="0" y="3372365"/>
            <a:ext cx="12192000" cy="187488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itle 3"/>
          <p:cNvSpPr>
            <a:spLocks noGrp="1"/>
          </p:cNvSpPr>
          <p:nvPr>
            <p:ph type="title" hasCustomPrompt="1"/>
          </p:nvPr>
        </p:nvSpPr>
        <p:spPr>
          <a:xfrm>
            <a:off x="1133588" y="3522944"/>
            <a:ext cx="10828224" cy="1583628"/>
          </a:xfrm>
        </p:spPr>
        <p:txBody>
          <a:bodyPr>
            <a:normAutofit/>
          </a:bodyPr>
          <a:lstStyle>
            <a:lvl1pPr>
              <a:defRPr sz="5400" baseline="0">
                <a:solidFill>
                  <a:schemeClr val="tx1"/>
                </a:solidFill>
              </a:defRPr>
            </a:lvl1pPr>
          </a:lstStyle>
          <a:p>
            <a:r>
              <a:rPr lang="en-US" dirty="0" smtClean="0"/>
              <a:t>Category 4 divider slide</a:t>
            </a:r>
            <a:endParaRPr lang="en-US" dirty="0"/>
          </a:p>
        </p:txBody>
      </p:sp>
    </p:spTree>
    <p:extLst>
      <p:ext uri="{BB962C8B-B14F-4D97-AF65-F5344CB8AC3E}">
        <p14:creationId xmlns:p14="http://schemas.microsoft.com/office/powerpoint/2010/main" val="7306552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ategory 5 Divider">
    <p:bg>
      <p:bgPr>
        <a:solidFill>
          <a:schemeClr val="bg2"/>
        </a:solidFill>
        <a:effectLst/>
      </p:bgPr>
    </p:bg>
    <p:spTree>
      <p:nvGrpSpPr>
        <p:cNvPr id="1" name=""/>
        <p:cNvGrpSpPr/>
        <p:nvPr/>
      </p:nvGrpSpPr>
      <p:grpSpPr>
        <a:xfrm>
          <a:off x="0" y="0"/>
          <a:ext cx="0" cy="0"/>
          <a:chOff x="0" y="0"/>
          <a:chExt cx="0" cy="0"/>
        </a:xfrm>
      </p:grpSpPr>
      <p:sp>
        <p:nvSpPr>
          <p:cNvPr id="2" name="Rectangle 1"/>
          <p:cNvSpPr/>
          <p:nvPr userDrawn="1"/>
        </p:nvSpPr>
        <p:spPr bwMode="invGray">
          <a:xfrm>
            <a:off x="0" y="3372365"/>
            <a:ext cx="12192000" cy="187488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itle 3"/>
          <p:cNvSpPr>
            <a:spLocks noGrp="1"/>
          </p:cNvSpPr>
          <p:nvPr>
            <p:ph type="title" hasCustomPrompt="1"/>
          </p:nvPr>
        </p:nvSpPr>
        <p:spPr>
          <a:xfrm>
            <a:off x="1133588" y="3522944"/>
            <a:ext cx="10828224" cy="1583628"/>
          </a:xfrm>
        </p:spPr>
        <p:txBody>
          <a:bodyPr>
            <a:normAutofit/>
          </a:bodyPr>
          <a:lstStyle>
            <a:lvl1pPr>
              <a:defRPr sz="5400" baseline="0">
                <a:solidFill>
                  <a:schemeClr val="tx1"/>
                </a:solidFill>
              </a:defRPr>
            </a:lvl1pPr>
          </a:lstStyle>
          <a:p>
            <a:r>
              <a:rPr lang="en-US" dirty="0" smtClean="0"/>
              <a:t>Category 5 divider slide</a:t>
            </a:r>
            <a:endParaRPr lang="en-US" dirty="0"/>
          </a:p>
        </p:txBody>
      </p:sp>
    </p:spTree>
    <p:extLst>
      <p:ext uri="{BB962C8B-B14F-4D97-AF65-F5344CB8AC3E}">
        <p14:creationId xmlns:p14="http://schemas.microsoft.com/office/powerpoint/2010/main" val="9719668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F31A184-F35B-4AFC-AC27-402630BF31EA}" type="datetimeFigureOut">
              <a:rPr lang="en-US" smtClean="0"/>
              <a:t>3/7/2015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1BD9D6C-B21A-4AFF-BD71-9CA00C1F4281}" type="slidenum">
              <a:rPr lang="en-US" smtClean="0"/>
              <a:t>‹#›</a:t>
            </a:fld>
            <a:endParaRPr lang="en-US" dirty="0"/>
          </a:p>
        </p:txBody>
      </p:sp>
    </p:spTree>
    <p:extLst>
      <p:ext uri="{BB962C8B-B14F-4D97-AF65-F5344CB8AC3E}">
        <p14:creationId xmlns:p14="http://schemas.microsoft.com/office/powerpoint/2010/main" val="36669407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F31A184-F35B-4AFC-AC27-402630BF31EA}" type="datetimeFigureOut">
              <a:rPr lang="en-US" smtClean="0"/>
              <a:t>3/7/2015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1BD9D6C-B21A-4AFF-BD71-9CA00C1F4281}" type="slidenum">
              <a:rPr lang="en-US" smtClean="0"/>
              <a:t>‹#›</a:t>
            </a:fld>
            <a:endParaRPr lang="en-US" dirty="0"/>
          </a:p>
        </p:txBody>
      </p:sp>
    </p:spTree>
    <p:extLst>
      <p:ext uri="{BB962C8B-B14F-4D97-AF65-F5344CB8AC3E}">
        <p14:creationId xmlns:p14="http://schemas.microsoft.com/office/powerpoint/2010/main" val="10873136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F31A184-F35B-4AFC-AC27-402630BF31EA}" type="datetimeFigureOut">
              <a:rPr lang="en-US" smtClean="0"/>
              <a:t>3/7/2015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A1BD9D6C-B21A-4AFF-BD71-9CA00C1F4281}" type="slidenum">
              <a:rPr lang="en-US" smtClean="0"/>
              <a:t>‹#›</a:t>
            </a:fld>
            <a:endParaRPr lang="en-US" dirty="0"/>
          </a:p>
        </p:txBody>
      </p:sp>
    </p:spTree>
    <p:extLst>
      <p:ext uri="{BB962C8B-B14F-4D97-AF65-F5344CB8AC3E}">
        <p14:creationId xmlns:p14="http://schemas.microsoft.com/office/powerpoint/2010/main" val="22621746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F31A184-F35B-4AFC-AC27-402630BF31EA}" type="datetimeFigureOut">
              <a:rPr lang="en-US" smtClean="0"/>
              <a:t>3/7/2015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A1BD9D6C-B21A-4AFF-BD71-9CA00C1F4281}" type="slidenum">
              <a:rPr lang="en-US" smtClean="0"/>
              <a:t>‹#›</a:t>
            </a:fld>
            <a:endParaRPr lang="en-US" dirty="0"/>
          </a:p>
        </p:txBody>
      </p:sp>
    </p:spTree>
    <p:extLst>
      <p:ext uri="{BB962C8B-B14F-4D97-AF65-F5344CB8AC3E}">
        <p14:creationId xmlns:p14="http://schemas.microsoft.com/office/powerpoint/2010/main" val="5369065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F31A184-F35B-4AFC-AC27-402630BF31EA}" type="datetimeFigureOut">
              <a:rPr lang="en-US" smtClean="0"/>
              <a:t>3/7/2015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A1BD9D6C-B21A-4AFF-BD71-9CA00C1F4281}" type="slidenum">
              <a:rPr lang="en-US" smtClean="0"/>
              <a:t>‹#›</a:t>
            </a:fld>
            <a:endParaRPr lang="en-US" dirty="0"/>
          </a:p>
        </p:txBody>
      </p:sp>
    </p:spTree>
    <p:extLst>
      <p:ext uri="{BB962C8B-B14F-4D97-AF65-F5344CB8AC3E}">
        <p14:creationId xmlns:p14="http://schemas.microsoft.com/office/powerpoint/2010/main" val="3482526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F31A184-F35B-4AFC-AC27-402630BF31EA}" type="datetimeFigureOut">
              <a:rPr lang="en-US" smtClean="0"/>
              <a:t>3/7/2015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1BD9D6C-B21A-4AFF-BD71-9CA00C1F4281}" type="slidenum">
              <a:rPr lang="en-US" smtClean="0"/>
              <a:t>‹#›</a:t>
            </a:fld>
            <a:endParaRPr lang="en-US" dirty="0"/>
          </a:p>
        </p:txBody>
      </p:sp>
    </p:spTree>
    <p:extLst>
      <p:ext uri="{BB962C8B-B14F-4D97-AF65-F5344CB8AC3E}">
        <p14:creationId xmlns:p14="http://schemas.microsoft.com/office/powerpoint/2010/main" val="30574175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F31A184-F35B-4AFC-AC27-402630BF31EA}" type="datetimeFigureOut">
              <a:rPr lang="en-US" smtClean="0"/>
              <a:t>3/7/2015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1BD9D6C-B21A-4AFF-BD71-9CA00C1F4281}" type="slidenum">
              <a:rPr lang="en-US" smtClean="0"/>
              <a:t>‹#›</a:t>
            </a:fld>
            <a:endParaRPr lang="en-US" dirty="0"/>
          </a:p>
        </p:txBody>
      </p:sp>
    </p:spTree>
    <p:extLst>
      <p:ext uri="{BB962C8B-B14F-4D97-AF65-F5344CB8AC3E}">
        <p14:creationId xmlns:p14="http://schemas.microsoft.com/office/powerpoint/2010/main" val="32070272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F31A184-F35B-4AFC-AC27-402630BF31EA}" type="datetimeFigureOut">
              <a:rPr lang="en-US" smtClean="0"/>
              <a:t>3/7/2015</a:t>
            </a:fld>
            <a:endParaRPr lang="en-US" dirty="0"/>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BD9D6C-B21A-4AFF-BD71-9CA00C1F4281}" type="slidenum">
              <a:rPr lang="en-US" smtClean="0"/>
              <a:t>‹#›</a:t>
            </a:fld>
            <a:endParaRPr lang="en-US" dirty="0"/>
          </a:p>
        </p:txBody>
      </p:sp>
    </p:spTree>
    <p:extLst>
      <p:ext uri="{BB962C8B-B14F-4D97-AF65-F5344CB8AC3E}">
        <p14:creationId xmlns:p14="http://schemas.microsoft.com/office/powerpoint/2010/main" val="2268619934"/>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 id="2147483694" r:id="rId17"/>
    <p:sldLayoutId id="2147483695" r:id="rId18"/>
    <p:sldLayoutId id="2147483696" r:id="rId19"/>
    <p:sldLayoutId id="2147483666" r:id="rId20"/>
    <p:sldLayoutId id="2147483668" r:id="rId21"/>
    <p:sldLayoutId id="2147483662" r:id="rId22"/>
    <p:sldLayoutId id="2147483669" r:id="rId23"/>
    <p:sldLayoutId id="2147483670" r:id="rId24"/>
    <p:sldLayoutId id="2147483663" r:id="rId25"/>
    <p:sldLayoutId id="2147483664" r:id="rId26"/>
    <p:sldLayoutId id="2147483665" r:id="rId27"/>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 Target="slide16.xml"/><Relationship Id="rId13" Type="http://schemas.openxmlformats.org/officeDocument/2006/relationships/slide" Target="slide19.xml"/><Relationship Id="rId18" Type="http://schemas.openxmlformats.org/officeDocument/2006/relationships/slide" Target="slide38.xml"/><Relationship Id="rId3" Type="http://schemas.openxmlformats.org/officeDocument/2006/relationships/slide" Target="slide5.xml"/><Relationship Id="rId21" Type="http://schemas.openxmlformats.org/officeDocument/2006/relationships/slide" Target="slide35.xml"/><Relationship Id="rId7" Type="http://schemas.openxmlformats.org/officeDocument/2006/relationships/slide" Target="slide14.xml"/><Relationship Id="rId12" Type="http://schemas.openxmlformats.org/officeDocument/2006/relationships/slide" Target="slide25.xml"/><Relationship Id="rId17" Type="http://schemas.openxmlformats.org/officeDocument/2006/relationships/slide" Target="slide36.xml"/><Relationship Id="rId2" Type="http://schemas.openxmlformats.org/officeDocument/2006/relationships/slide" Target="slide3.xml"/><Relationship Id="rId16" Type="http://schemas.openxmlformats.org/officeDocument/2006/relationships/slide" Target="slide33.xml"/><Relationship Id="rId20" Type="http://schemas.openxmlformats.org/officeDocument/2006/relationships/slide" Target="slide29.xml"/><Relationship Id="rId1" Type="http://schemas.openxmlformats.org/officeDocument/2006/relationships/slideLayout" Target="../slideLayouts/slideLayout12.xml"/><Relationship Id="rId6" Type="http://schemas.openxmlformats.org/officeDocument/2006/relationships/slide" Target="slide11.xml"/><Relationship Id="rId11" Type="http://schemas.openxmlformats.org/officeDocument/2006/relationships/slide" Target="slide22.xml"/><Relationship Id="rId24" Type="http://schemas.openxmlformats.org/officeDocument/2006/relationships/slide" Target="slide4.xml"/><Relationship Id="rId5" Type="http://schemas.openxmlformats.org/officeDocument/2006/relationships/slide" Target="slide9.xml"/><Relationship Id="rId15" Type="http://schemas.openxmlformats.org/officeDocument/2006/relationships/slide" Target="slide31.xml"/><Relationship Id="rId23" Type="http://schemas.openxmlformats.org/officeDocument/2006/relationships/slide" Target="slide2.xml"/><Relationship Id="rId10" Type="http://schemas.openxmlformats.org/officeDocument/2006/relationships/slide" Target="slide20.xml"/><Relationship Id="rId19" Type="http://schemas.openxmlformats.org/officeDocument/2006/relationships/slide" Target="slide27.xml"/><Relationship Id="rId4" Type="http://schemas.openxmlformats.org/officeDocument/2006/relationships/slide" Target="slide7.xml"/><Relationship Id="rId9" Type="http://schemas.openxmlformats.org/officeDocument/2006/relationships/slide" Target="slide18.xml"/><Relationship Id="rId14" Type="http://schemas.openxmlformats.org/officeDocument/2006/relationships/slide" Target="slide21.xml"/><Relationship Id="rId22" Type="http://schemas.openxmlformats.org/officeDocument/2006/relationships/slide" Target="slide3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Text Placeholder 62"/>
          <p:cNvSpPr>
            <a:spLocks noGrp="1"/>
          </p:cNvSpPr>
          <p:nvPr>
            <p:ph type="body" sz="quarter" idx="13"/>
          </p:nvPr>
        </p:nvSpPr>
        <p:spPr/>
        <p:txBody>
          <a:bodyPr/>
          <a:lstStyle/>
          <a:p>
            <a:r>
              <a:rPr lang="en-US" dirty="0" smtClean="0"/>
              <a:t>Category 1</a:t>
            </a:r>
            <a:endParaRPr lang="en-US" dirty="0"/>
          </a:p>
        </p:txBody>
      </p:sp>
      <p:sp>
        <p:nvSpPr>
          <p:cNvPr id="128" name="Text Placeholder 127"/>
          <p:cNvSpPr>
            <a:spLocks noGrp="1"/>
          </p:cNvSpPr>
          <p:nvPr>
            <p:ph type="body" sz="quarter" idx="18"/>
          </p:nvPr>
        </p:nvSpPr>
        <p:spPr/>
        <p:txBody>
          <a:bodyPr/>
          <a:lstStyle/>
          <a:p>
            <a:r>
              <a:rPr lang="en-US" dirty="0" smtClean="0">
                <a:hlinkClick r:id="rId2" action="ppaction://hlinksldjump"/>
              </a:rPr>
              <a:t>10</a:t>
            </a:r>
            <a:endParaRPr lang="en-US" dirty="0"/>
          </a:p>
        </p:txBody>
      </p:sp>
      <p:sp>
        <p:nvSpPr>
          <p:cNvPr id="133" name="Text Placeholder 132"/>
          <p:cNvSpPr>
            <a:spLocks noGrp="1"/>
          </p:cNvSpPr>
          <p:nvPr>
            <p:ph type="body" sz="quarter" idx="23"/>
          </p:nvPr>
        </p:nvSpPr>
        <p:spPr/>
        <p:txBody>
          <a:bodyPr/>
          <a:lstStyle/>
          <a:p>
            <a:r>
              <a:rPr lang="en-US" dirty="0" smtClean="0">
                <a:hlinkClick r:id="rId3" action="ppaction://hlinksldjump"/>
              </a:rPr>
              <a:t>20</a:t>
            </a:r>
            <a:endParaRPr lang="en-US" dirty="0"/>
          </a:p>
        </p:txBody>
      </p:sp>
      <p:sp>
        <p:nvSpPr>
          <p:cNvPr id="138" name="Text Placeholder 137"/>
          <p:cNvSpPr>
            <a:spLocks noGrp="1"/>
          </p:cNvSpPr>
          <p:nvPr>
            <p:ph type="body" sz="quarter" idx="28"/>
          </p:nvPr>
        </p:nvSpPr>
        <p:spPr/>
        <p:txBody>
          <a:bodyPr/>
          <a:lstStyle/>
          <a:p>
            <a:r>
              <a:rPr lang="en-US" dirty="0" smtClean="0">
                <a:hlinkClick r:id="rId4" action="ppaction://hlinksldjump"/>
              </a:rPr>
              <a:t>30</a:t>
            </a:r>
            <a:endParaRPr lang="en-US" dirty="0"/>
          </a:p>
        </p:txBody>
      </p:sp>
      <p:sp>
        <p:nvSpPr>
          <p:cNvPr id="143" name="Text Placeholder 142"/>
          <p:cNvSpPr>
            <a:spLocks noGrp="1"/>
          </p:cNvSpPr>
          <p:nvPr>
            <p:ph type="body" sz="quarter" idx="33"/>
          </p:nvPr>
        </p:nvSpPr>
        <p:spPr/>
        <p:txBody>
          <a:bodyPr/>
          <a:lstStyle/>
          <a:p>
            <a:r>
              <a:rPr lang="en-US" dirty="0" smtClean="0">
                <a:hlinkClick r:id="rId5" action="ppaction://hlinksldjump"/>
              </a:rPr>
              <a:t>40</a:t>
            </a:r>
            <a:endParaRPr lang="en-US" dirty="0"/>
          </a:p>
        </p:txBody>
      </p:sp>
      <p:sp>
        <p:nvSpPr>
          <p:cNvPr id="148" name="Text Placeholder 147"/>
          <p:cNvSpPr>
            <a:spLocks noGrp="1"/>
          </p:cNvSpPr>
          <p:nvPr>
            <p:ph type="body" sz="quarter" idx="38"/>
          </p:nvPr>
        </p:nvSpPr>
        <p:spPr/>
        <p:txBody>
          <a:bodyPr/>
          <a:lstStyle/>
          <a:p>
            <a:r>
              <a:rPr lang="en-US" dirty="0" smtClean="0">
                <a:hlinkClick r:id="rId6" action="ppaction://hlinksldjump"/>
              </a:rPr>
              <a:t>50</a:t>
            </a:r>
            <a:endParaRPr lang="en-US" dirty="0"/>
          </a:p>
        </p:txBody>
      </p:sp>
      <p:sp>
        <p:nvSpPr>
          <p:cNvPr id="64" name="Text Placeholder 63"/>
          <p:cNvSpPr>
            <a:spLocks noGrp="1"/>
          </p:cNvSpPr>
          <p:nvPr>
            <p:ph type="body" sz="quarter" idx="14"/>
          </p:nvPr>
        </p:nvSpPr>
        <p:spPr/>
        <p:txBody>
          <a:bodyPr/>
          <a:lstStyle/>
          <a:p>
            <a:r>
              <a:rPr lang="en-US" dirty="0" smtClean="0"/>
              <a:t>Category 2</a:t>
            </a:r>
            <a:endParaRPr lang="en-US" dirty="0"/>
          </a:p>
        </p:txBody>
      </p:sp>
      <p:sp>
        <p:nvSpPr>
          <p:cNvPr id="129" name="Text Placeholder 128"/>
          <p:cNvSpPr>
            <a:spLocks noGrp="1"/>
          </p:cNvSpPr>
          <p:nvPr>
            <p:ph type="body" sz="quarter" idx="19"/>
          </p:nvPr>
        </p:nvSpPr>
        <p:spPr/>
        <p:txBody>
          <a:bodyPr/>
          <a:lstStyle/>
          <a:p>
            <a:r>
              <a:rPr lang="en-US" dirty="0" smtClean="0">
                <a:hlinkClick r:id="rId7" action="ppaction://hlinksldjump"/>
              </a:rPr>
              <a:t>10</a:t>
            </a:r>
            <a:endParaRPr lang="en-US" dirty="0"/>
          </a:p>
        </p:txBody>
      </p:sp>
      <p:sp>
        <p:nvSpPr>
          <p:cNvPr id="134" name="Text Placeholder 133"/>
          <p:cNvSpPr>
            <a:spLocks noGrp="1"/>
          </p:cNvSpPr>
          <p:nvPr>
            <p:ph type="body" sz="quarter" idx="24"/>
          </p:nvPr>
        </p:nvSpPr>
        <p:spPr/>
        <p:txBody>
          <a:bodyPr/>
          <a:lstStyle/>
          <a:p>
            <a:r>
              <a:rPr lang="en-US" dirty="0" smtClean="0">
                <a:hlinkClick r:id="rId8" action="ppaction://hlinksldjump"/>
              </a:rPr>
              <a:t>20</a:t>
            </a:r>
            <a:endParaRPr lang="en-US" dirty="0"/>
          </a:p>
        </p:txBody>
      </p:sp>
      <p:sp>
        <p:nvSpPr>
          <p:cNvPr id="139" name="Text Placeholder 138"/>
          <p:cNvSpPr>
            <a:spLocks noGrp="1"/>
          </p:cNvSpPr>
          <p:nvPr>
            <p:ph type="body" sz="quarter" idx="29"/>
          </p:nvPr>
        </p:nvSpPr>
        <p:spPr/>
        <p:txBody>
          <a:bodyPr/>
          <a:lstStyle/>
          <a:p>
            <a:r>
              <a:rPr lang="en-US" dirty="0" smtClean="0">
                <a:hlinkClick r:id="rId9" action="ppaction://hlinksldjump"/>
              </a:rPr>
              <a:t>30</a:t>
            </a:r>
            <a:endParaRPr lang="en-US" dirty="0"/>
          </a:p>
        </p:txBody>
      </p:sp>
      <p:sp>
        <p:nvSpPr>
          <p:cNvPr id="144" name="Text Placeholder 143"/>
          <p:cNvSpPr>
            <a:spLocks noGrp="1"/>
          </p:cNvSpPr>
          <p:nvPr>
            <p:ph type="body" sz="quarter" idx="34"/>
          </p:nvPr>
        </p:nvSpPr>
        <p:spPr/>
        <p:txBody>
          <a:bodyPr/>
          <a:lstStyle/>
          <a:p>
            <a:r>
              <a:rPr lang="en-US" dirty="0" smtClean="0">
                <a:hlinkClick r:id="rId10" action="ppaction://hlinksldjump"/>
              </a:rPr>
              <a:t>40</a:t>
            </a:r>
            <a:endParaRPr lang="en-US" dirty="0"/>
          </a:p>
        </p:txBody>
      </p:sp>
      <p:sp>
        <p:nvSpPr>
          <p:cNvPr id="149" name="Text Placeholder 148"/>
          <p:cNvSpPr>
            <a:spLocks noGrp="1"/>
          </p:cNvSpPr>
          <p:nvPr>
            <p:ph type="body" sz="quarter" idx="39"/>
          </p:nvPr>
        </p:nvSpPr>
        <p:spPr/>
        <p:txBody>
          <a:bodyPr/>
          <a:lstStyle/>
          <a:p>
            <a:r>
              <a:rPr lang="en-US" dirty="0" smtClean="0">
                <a:hlinkClick r:id="rId11" action="ppaction://hlinksldjump"/>
              </a:rPr>
              <a:t>50</a:t>
            </a:r>
            <a:endParaRPr lang="en-US" dirty="0"/>
          </a:p>
        </p:txBody>
      </p:sp>
      <p:sp>
        <p:nvSpPr>
          <p:cNvPr id="65" name="Text Placeholder 64"/>
          <p:cNvSpPr>
            <a:spLocks noGrp="1"/>
          </p:cNvSpPr>
          <p:nvPr>
            <p:ph type="body" sz="quarter" idx="15"/>
          </p:nvPr>
        </p:nvSpPr>
        <p:spPr/>
        <p:txBody>
          <a:bodyPr/>
          <a:lstStyle/>
          <a:p>
            <a:r>
              <a:rPr lang="en-US" dirty="0" smtClean="0"/>
              <a:t>Category 3</a:t>
            </a:r>
            <a:endParaRPr lang="en-US" dirty="0"/>
          </a:p>
        </p:txBody>
      </p:sp>
      <p:sp>
        <p:nvSpPr>
          <p:cNvPr id="130" name="Text Placeholder 129"/>
          <p:cNvSpPr>
            <a:spLocks noGrp="1"/>
          </p:cNvSpPr>
          <p:nvPr>
            <p:ph type="body" sz="quarter" idx="20"/>
          </p:nvPr>
        </p:nvSpPr>
        <p:spPr/>
        <p:txBody>
          <a:bodyPr/>
          <a:lstStyle/>
          <a:p>
            <a:r>
              <a:rPr lang="en-US" dirty="0" smtClean="0">
                <a:hlinkClick r:id="rId12" action="ppaction://hlinksldjump"/>
              </a:rPr>
              <a:t>10</a:t>
            </a:r>
            <a:endParaRPr lang="en-US" dirty="0"/>
          </a:p>
        </p:txBody>
      </p:sp>
      <p:sp>
        <p:nvSpPr>
          <p:cNvPr id="135" name="Text Placeholder 134"/>
          <p:cNvSpPr>
            <a:spLocks noGrp="1"/>
          </p:cNvSpPr>
          <p:nvPr>
            <p:ph type="body" sz="quarter" idx="25"/>
          </p:nvPr>
        </p:nvSpPr>
        <p:spPr/>
        <p:txBody>
          <a:bodyPr/>
          <a:lstStyle/>
          <a:p>
            <a:r>
              <a:rPr lang="en-US" dirty="0" smtClean="0">
                <a:hlinkClick r:id="rId13" action="ppaction://hlinksldjump"/>
              </a:rPr>
              <a:t>20</a:t>
            </a:r>
            <a:endParaRPr lang="en-US" dirty="0"/>
          </a:p>
        </p:txBody>
      </p:sp>
      <p:sp>
        <p:nvSpPr>
          <p:cNvPr id="140" name="Text Placeholder 139"/>
          <p:cNvSpPr>
            <a:spLocks noGrp="1"/>
          </p:cNvSpPr>
          <p:nvPr>
            <p:ph type="body" sz="quarter" idx="30"/>
          </p:nvPr>
        </p:nvSpPr>
        <p:spPr/>
        <p:txBody>
          <a:bodyPr/>
          <a:lstStyle/>
          <a:p>
            <a:r>
              <a:rPr lang="en-US" dirty="0" smtClean="0">
                <a:hlinkClick r:id="rId14" action="ppaction://hlinksldjump"/>
              </a:rPr>
              <a:t>30</a:t>
            </a:r>
            <a:endParaRPr lang="en-US" dirty="0"/>
          </a:p>
        </p:txBody>
      </p:sp>
      <p:sp>
        <p:nvSpPr>
          <p:cNvPr id="145" name="Text Placeholder 144"/>
          <p:cNvSpPr>
            <a:spLocks noGrp="1"/>
          </p:cNvSpPr>
          <p:nvPr>
            <p:ph type="body" sz="quarter" idx="35"/>
          </p:nvPr>
        </p:nvSpPr>
        <p:spPr/>
        <p:txBody>
          <a:bodyPr/>
          <a:lstStyle/>
          <a:p>
            <a:r>
              <a:rPr lang="en-US" dirty="0" smtClean="0">
                <a:hlinkClick r:id="rId15" action="ppaction://hlinksldjump"/>
              </a:rPr>
              <a:t>40</a:t>
            </a:r>
            <a:endParaRPr lang="en-US" dirty="0"/>
          </a:p>
        </p:txBody>
      </p:sp>
      <p:sp>
        <p:nvSpPr>
          <p:cNvPr id="150" name="Text Placeholder 149"/>
          <p:cNvSpPr>
            <a:spLocks noGrp="1"/>
          </p:cNvSpPr>
          <p:nvPr>
            <p:ph type="body" sz="quarter" idx="40"/>
          </p:nvPr>
        </p:nvSpPr>
        <p:spPr/>
        <p:txBody>
          <a:bodyPr/>
          <a:lstStyle/>
          <a:p>
            <a:r>
              <a:rPr lang="en-US" dirty="0" smtClean="0">
                <a:hlinkClick r:id="rId16" action="ppaction://hlinksldjump"/>
              </a:rPr>
              <a:t>50</a:t>
            </a:r>
            <a:endParaRPr lang="en-US" dirty="0"/>
          </a:p>
        </p:txBody>
      </p:sp>
      <p:sp>
        <p:nvSpPr>
          <p:cNvPr id="66" name="Text Placeholder 65"/>
          <p:cNvSpPr>
            <a:spLocks noGrp="1"/>
          </p:cNvSpPr>
          <p:nvPr>
            <p:ph type="body" sz="quarter" idx="16"/>
          </p:nvPr>
        </p:nvSpPr>
        <p:spPr/>
        <p:txBody>
          <a:bodyPr/>
          <a:lstStyle/>
          <a:p>
            <a:r>
              <a:rPr lang="en-US" dirty="0" smtClean="0"/>
              <a:t>Category 4</a:t>
            </a:r>
            <a:endParaRPr lang="en-US" dirty="0"/>
          </a:p>
        </p:txBody>
      </p:sp>
      <p:sp>
        <p:nvSpPr>
          <p:cNvPr id="131" name="Text Placeholder 130"/>
          <p:cNvSpPr>
            <a:spLocks noGrp="1"/>
          </p:cNvSpPr>
          <p:nvPr>
            <p:ph type="body" sz="quarter" idx="21"/>
          </p:nvPr>
        </p:nvSpPr>
        <p:spPr/>
        <p:txBody>
          <a:bodyPr/>
          <a:lstStyle/>
          <a:p>
            <a:r>
              <a:rPr lang="en-US" dirty="0" smtClean="0">
                <a:hlinkClick r:id="rId17" action="ppaction://hlinksldjump"/>
              </a:rPr>
              <a:t>10</a:t>
            </a:r>
            <a:endParaRPr lang="en-US" dirty="0"/>
          </a:p>
        </p:txBody>
      </p:sp>
      <p:sp>
        <p:nvSpPr>
          <p:cNvPr id="136" name="Text Placeholder 135"/>
          <p:cNvSpPr>
            <a:spLocks noGrp="1"/>
          </p:cNvSpPr>
          <p:nvPr>
            <p:ph type="body" sz="quarter" idx="26"/>
          </p:nvPr>
        </p:nvSpPr>
        <p:spPr/>
        <p:txBody>
          <a:bodyPr/>
          <a:lstStyle/>
          <a:p>
            <a:r>
              <a:rPr lang="en-US" dirty="0" smtClean="0">
                <a:hlinkClick r:id="rId18" action="ppaction://hlinksldjump"/>
              </a:rPr>
              <a:t>20</a:t>
            </a:r>
            <a:endParaRPr lang="en-US" dirty="0"/>
          </a:p>
        </p:txBody>
      </p:sp>
      <p:sp>
        <p:nvSpPr>
          <p:cNvPr id="141" name="Text Placeholder 140"/>
          <p:cNvSpPr>
            <a:spLocks noGrp="1"/>
          </p:cNvSpPr>
          <p:nvPr>
            <p:ph type="body" sz="quarter" idx="31"/>
          </p:nvPr>
        </p:nvSpPr>
        <p:spPr/>
        <p:txBody>
          <a:bodyPr/>
          <a:lstStyle/>
          <a:p>
            <a:r>
              <a:rPr lang="en-US" dirty="0" smtClean="0">
                <a:hlinkClick r:id="rId19" action="ppaction://hlinksldjump"/>
              </a:rPr>
              <a:t>30</a:t>
            </a:r>
            <a:endParaRPr lang="en-US" dirty="0"/>
          </a:p>
        </p:txBody>
      </p:sp>
      <p:sp>
        <p:nvSpPr>
          <p:cNvPr id="146" name="Text Placeholder 145"/>
          <p:cNvSpPr>
            <a:spLocks noGrp="1"/>
          </p:cNvSpPr>
          <p:nvPr>
            <p:ph type="body" sz="quarter" idx="36"/>
          </p:nvPr>
        </p:nvSpPr>
        <p:spPr/>
        <p:txBody>
          <a:bodyPr/>
          <a:lstStyle/>
          <a:p>
            <a:r>
              <a:rPr lang="en-US" dirty="0" smtClean="0">
                <a:hlinkClick r:id="rId20" action="ppaction://hlinksldjump"/>
              </a:rPr>
              <a:t>40</a:t>
            </a:r>
            <a:endParaRPr lang="en-US" dirty="0"/>
          </a:p>
        </p:txBody>
      </p:sp>
      <p:sp>
        <p:nvSpPr>
          <p:cNvPr id="151" name="Text Placeholder 150"/>
          <p:cNvSpPr>
            <a:spLocks noGrp="1"/>
          </p:cNvSpPr>
          <p:nvPr>
            <p:ph type="body" sz="quarter" idx="41"/>
          </p:nvPr>
        </p:nvSpPr>
        <p:spPr/>
        <p:txBody>
          <a:bodyPr/>
          <a:lstStyle/>
          <a:p>
            <a:r>
              <a:rPr lang="en-US" dirty="0" smtClean="0">
                <a:hlinkClick r:id="rId15" action="ppaction://hlinksldjump"/>
              </a:rPr>
              <a:t>50</a:t>
            </a:r>
            <a:endParaRPr lang="en-US" dirty="0"/>
          </a:p>
        </p:txBody>
      </p:sp>
      <p:sp>
        <p:nvSpPr>
          <p:cNvPr id="67" name="Text Placeholder 66"/>
          <p:cNvSpPr>
            <a:spLocks noGrp="1"/>
          </p:cNvSpPr>
          <p:nvPr>
            <p:ph type="body" sz="quarter" idx="17"/>
          </p:nvPr>
        </p:nvSpPr>
        <p:spPr/>
        <p:txBody>
          <a:bodyPr/>
          <a:lstStyle/>
          <a:p>
            <a:r>
              <a:rPr lang="en-US" dirty="0" smtClean="0"/>
              <a:t>Category 5</a:t>
            </a:r>
            <a:endParaRPr lang="en-US" dirty="0"/>
          </a:p>
        </p:txBody>
      </p:sp>
      <p:sp>
        <p:nvSpPr>
          <p:cNvPr id="132" name="Text Placeholder 131"/>
          <p:cNvSpPr>
            <a:spLocks noGrp="1"/>
          </p:cNvSpPr>
          <p:nvPr>
            <p:ph type="body" sz="quarter" idx="22"/>
          </p:nvPr>
        </p:nvSpPr>
        <p:spPr/>
        <p:txBody>
          <a:bodyPr/>
          <a:lstStyle/>
          <a:p>
            <a:r>
              <a:rPr lang="en-US" dirty="0" smtClean="0">
                <a:hlinkClick r:id="rId16" action="ppaction://hlinksldjump"/>
              </a:rPr>
              <a:t>10</a:t>
            </a:r>
            <a:endParaRPr lang="en-US" dirty="0"/>
          </a:p>
        </p:txBody>
      </p:sp>
      <p:sp>
        <p:nvSpPr>
          <p:cNvPr id="137" name="Text Placeholder 136"/>
          <p:cNvSpPr>
            <a:spLocks noGrp="1"/>
          </p:cNvSpPr>
          <p:nvPr>
            <p:ph type="body" sz="quarter" idx="27"/>
          </p:nvPr>
        </p:nvSpPr>
        <p:spPr/>
        <p:txBody>
          <a:bodyPr/>
          <a:lstStyle/>
          <a:p>
            <a:r>
              <a:rPr lang="en-US" dirty="0" smtClean="0">
                <a:hlinkClick r:id="rId21" action="ppaction://hlinksldjump"/>
              </a:rPr>
              <a:t>20</a:t>
            </a:r>
            <a:endParaRPr lang="en-US" dirty="0"/>
          </a:p>
        </p:txBody>
      </p:sp>
      <p:sp>
        <p:nvSpPr>
          <p:cNvPr id="142" name="Text Placeholder 141"/>
          <p:cNvSpPr>
            <a:spLocks noGrp="1"/>
          </p:cNvSpPr>
          <p:nvPr>
            <p:ph type="body" sz="quarter" idx="32"/>
          </p:nvPr>
        </p:nvSpPr>
        <p:spPr/>
        <p:txBody>
          <a:bodyPr/>
          <a:lstStyle/>
          <a:p>
            <a:r>
              <a:rPr lang="en-US" dirty="0" smtClean="0">
                <a:hlinkClick r:id="rId22" action="ppaction://hlinksldjump"/>
              </a:rPr>
              <a:t>30</a:t>
            </a:r>
            <a:endParaRPr lang="en-US" dirty="0"/>
          </a:p>
        </p:txBody>
      </p:sp>
      <p:sp>
        <p:nvSpPr>
          <p:cNvPr id="147" name="Text Placeholder 146"/>
          <p:cNvSpPr>
            <a:spLocks noGrp="1"/>
          </p:cNvSpPr>
          <p:nvPr>
            <p:ph type="body" sz="quarter" idx="37"/>
          </p:nvPr>
        </p:nvSpPr>
        <p:spPr/>
        <p:txBody>
          <a:bodyPr/>
          <a:lstStyle/>
          <a:p>
            <a:r>
              <a:rPr lang="en-US" dirty="0" smtClean="0">
                <a:hlinkClick r:id="rId23" action="ppaction://hlinksldjump"/>
              </a:rPr>
              <a:t>40</a:t>
            </a:r>
            <a:endParaRPr lang="en-US" dirty="0"/>
          </a:p>
        </p:txBody>
      </p:sp>
      <p:sp>
        <p:nvSpPr>
          <p:cNvPr id="152" name="Text Placeholder 151"/>
          <p:cNvSpPr>
            <a:spLocks noGrp="1"/>
          </p:cNvSpPr>
          <p:nvPr>
            <p:ph type="body" sz="quarter" idx="42"/>
          </p:nvPr>
        </p:nvSpPr>
        <p:spPr/>
        <p:txBody>
          <a:bodyPr/>
          <a:lstStyle/>
          <a:p>
            <a:r>
              <a:rPr lang="en-US" dirty="0" smtClean="0">
                <a:hlinkClick r:id="rId24" action="ppaction://hlinksldjump"/>
              </a:rPr>
              <a:t>50</a:t>
            </a:r>
            <a:endParaRPr lang="en-US" dirty="0"/>
          </a:p>
        </p:txBody>
      </p:sp>
    </p:spTree>
    <p:extLst>
      <p:ext uri="{BB962C8B-B14F-4D97-AF65-F5344CB8AC3E}">
        <p14:creationId xmlns:p14="http://schemas.microsoft.com/office/powerpoint/2010/main" val="418246420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3"/>
          </p:nvPr>
        </p:nvSpPr>
        <p:spPr>
          <a:xfrm>
            <a:off x="1841678" y="1873956"/>
            <a:ext cx="10178871" cy="3669593"/>
          </a:xfrm>
        </p:spPr>
        <p:txBody>
          <a:bodyPr/>
          <a:lstStyle/>
          <a:p>
            <a:pPr marL="514350" indent="-514350">
              <a:lnSpc>
                <a:spcPct val="150000"/>
              </a:lnSpc>
              <a:buAutoNum type="arabicPeriod"/>
            </a:pPr>
            <a:r>
              <a:rPr lang="en-US" b="1" u="sng" dirty="0" smtClean="0">
                <a:solidFill>
                  <a:srgbClr val="FF0000"/>
                </a:solidFill>
              </a:rPr>
              <a:t>Generators</a:t>
            </a:r>
            <a:r>
              <a:rPr lang="en-US" dirty="0" smtClean="0"/>
              <a:t> produces </a:t>
            </a:r>
            <a:r>
              <a:rPr lang="en-US" dirty="0"/>
              <a:t>AC current</a:t>
            </a:r>
          </a:p>
          <a:p>
            <a:pPr marL="514350" indent="-514350">
              <a:lnSpc>
                <a:spcPct val="150000"/>
              </a:lnSpc>
              <a:buAutoNum type="arabicPeriod"/>
            </a:pPr>
            <a:r>
              <a:rPr lang="en-US" b="1" u="sng" dirty="0" smtClean="0">
                <a:solidFill>
                  <a:srgbClr val="FF0000"/>
                </a:solidFill>
              </a:rPr>
              <a:t>Battery</a:t>
            </a:r>
            <a:r>
              <a:rPr lang="en-US" dirty="0" smtClean="0"/>
              <a:t>- Produces </a:t>
            </a:r>
            <a:r>
              <a:rPr lang="en-US" dirty="0"/>
              <a:t>DC current</a:t>
            </a:r>
          </a:p>
          <a:p>
            <a:pPr marL="514350" indent="-514350">
              <a:lnSpc>
                <a:spcPct val="150000"/>
              </a:lnSpc>
              <a:buAutoNum type="arabicPeriod"/>
            </a:pPr>
            <a:r>
              <a:rPr lang="en-US" b="1" u="sng" dirty="0">
                <a:solidFill>
                  <a:srgbClr val="FF0000"/>
                </a:solidFill>
              </a:rPr>
              <a:t>Battery</a:t>
            </a:r>
            <a:r>
              <a:rPr lang="en-US" dirty="0"/>
              <a:t>- </a:t>
            </a:r>
            <a:r>
              <a:rPr lang="en-US" dirty="0" smtClean="0"/>
              <a:t>Produces </a:t>
            </a:r>
            <a:r>
              <a:rPr lang="en-US" dirty="0"/>
              <a:t>current that travels in one direction</a:t>
            </a:r>
          </a:p>
          <a:p>
            <a:pPr marL="514350" indent="-514350">
              <a:lnSpc>
                <a:spcPct val="150000"/>
              </a:lnSpc>
              <a:buAutoNum type="arabicPeriod"/>
            </a:pPr>
            <a:r>
              <a:rPr lang="en-US" b="1" u="sng" dirty="0">
                <a:solidFill>
                  <a:srgbClr val="FF0000"/>
                </a:solidFill>
              </a:rPr>
              <a:t>Generators</a:t>
            </a:r>
            <a:r>
              <a:rPr lang="en-US" dirty="0"/>
              <a:t> </a:t>
            </a:r>
            <a:r>
              <a:rPr lang="en-US" dirty="0" smtClean="0"/>
              <a:t>Produces </a:t>
            </a:r>
            <a:r>
              <a:rPr lang="en-US" dirty="0"/>
              <a:t>current that travels back- and- forth</a:t>
            </a:r>
          </a:p>
          <a:p>
            <a:pPr marL="514350" indent="-514350">
              <a:lnSpc>
                <a:spcPct val="150000"/>
              </a:lnSpc>
              <a:buAutoNum type="arabicPeriod"/>
            </a:pPr>
            <a:r>
              <a:rPr lang="en-US" b="1" u="sng" dirty="0" smtClean="0">
                <a:solidFill>
                  <a:srgbClr val="FF0000"/>
                </a:solidFill>
              </a:rPr>
              <a:t>BOTH</a:t>
            </a:r>
            <a:r>
              <a:rPr lang="en-US" dirty="0" smtClean="0"/>
              <a:t> Provide </a:t>
            </a:r>
            <a:r>
              <a:rPr lang="en-US" dirty="0"/>
              <a:t>energy for a </a:t>
            </a:r>
            <a:r>
              <a:rPr lang="en-US" dirty="0" smtClean="0"/>
              <a:t>circuit</a:t>
            </a:r>
            <a:endParaRPr lang="en-US" dirty="0"/>
          </a:p>
        </p:txBody>
      </p:sp>
      <p:sp>
        <p:nvSpPr>
          <p:cNvPr id="7" name="Text Placeholder 6"/>
          <p:cNvSpPr>
            <a:spLocks noGrp="1"/>
          </p:cNvSpPr>
          <p:nvPr>
            <p:ph type="body" sz="quarter" idx="16"/>
          </p:nvPr>
        </p:nvSpPr>
        <p:spPr/>
        <p:txBody>
          <a:bodyPr/>
          <a:lstStyle/>
          <a:p>
            <a:r>
              <a:rPr lang="en-US" dirty="0" smtClean="0"/>
              <a:t>4</a:t>
            </a:r>
            <a:endParaRPr lang="en-US" dirty="0"/>
          </a:p>
        </p:txBody>
      </p:sp>
      <p:sp>
        <p:nvSpPr>
          <p:cNvPr id="5" name="Title 4"/>
          <p:cNvSpPr>
            <a:spLocks noGrp="1"/>
          </p:cNvSpPr>
          <p:nvPr>
            <p:ph type="title"/>
          </p:nvPr>
        </p:nvSpPr>
        <p:spPr/>
        <p:txBody>
          <a:bodyPr/>
          <a:lstStyle/>
          <a:p>
            <a:endParaRPr lang="en-US" dirty="0"/>
          </a:p>
        </p:txBody>
      </p:sp>
    </p:spTree>
    <p:extLst>
      <p:ext uri="{BB962C8B-B14F-4D97-AF65-F5344CB8AC3E}">
        <p14:creationId xmlns:p14="http://schemas.microsoft.com/office/powerpoint/2010/main" val="116146095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pPr>
              <a:lnSpc>
                <a:spcPct val="150000"/>
              </a:lnSpc>
            </a:pPr>
            <a:r>
              <a:rPr lang="en-US" dirty="0" smtClean="0"/>
              <a:t>It is safer to be in a metal framed building </a:t>
            </a:r>
          </a:p>
          <a:p>
            <a:pPr>
              <a:lnSpc>
                <a:spcPct val="150000"/>
              </a:lnSpc>
            </a:pPr>
            <a:r>
              <a:rPr lang="en-US" dirty="0" smtClean="0"/>
              <a:t>Lightning rods dissipate the build up of charge, preventing most strikes.</a:t>
            </a:r>
          </a:p>
          <a:p>
            <a:pPr>
              <a:lnSpc>
                <a:spcPct val="150000"/>
              </a:lnSpc>
            </a:pPr>
            <a:r>
              <a:rPr lang="en-US" dirty="0" smtClean="0"/>
              <a:t>It is produced by the flow of electric current</a:t>
            </a:r>
            <a:endParaRPr lang="en-US" dirty="0"/>
          </a:p>
        </p:txBody>
      </p:sp>
      <p:sp>
        <p:nvSpPr>
          <p:cNvPr id="3" name="Text Placeholder 2"/>
          <p:cNvSpPr>
            <a:spLocks noGrp="1"/>
          </p:cNvSpPr>
          <p:nvPr>
            <p:ph type="body" sz="quarter" idx="16"/>
          </p:nvPr>
        </p:nvSpPr>
        <p:spPr/>
        <p:txBody>
          <a:bodyPr/>
          <a:lstStyle/>
          <a:p>
            <a:r>
              <a:rPr lang="en-US" dirty="0" smtClean="0"/>
              <a:t>5</a:t>
            </a:r>
            <a:endParaRPr lang="en-US" dirty="0"/>
          </a:p>
        </p:txBody>
      </p:sp>
      <p:sp>
        <p:nvSpPr>
          <p:cNvPr id="4" name="Title 3"/>
          <p:cNvSpPr>
            <a:spLocks noGrp="1"/>
          </p:cNvSpPr>
          <p:nvPr>
            <p:ph type="title"/>
          </p:nvPr>
        </p:nvSpPr>
        <p:spPr/>
        <p:txBody>
          <a:bodyPr/>
          <a:lstStyle/>
          <a:p>
            <a:r>
              <a:rPr lang="en-US" dirty="0" smtClean="0"/>
              <a:t>Which is not true about Lightning?</a:t>
            </a:r>
            <a:endParaRPr lang="en-US" dirty="0"/>
          </a:p>
        </p:txBody>
      </p:sp>
    </p:spTree>
    <p:extLst>
      <p:ext uri="{BB962C8B-B14F-4D97-AF65-F5344CB8AC3E}">
        <p14:creationId xmlns:p14="http://schemas.microsoft.com/office/powerpoint/2010/main" val="30281289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3"/>
          </p:nvPr>
        </p:nvSpPr>
        <p:spPr>
          <a:xfrm>
            <a:off x="742950" y="1873956"/>
            <a:ext cx="10953750" cy="3364793"/>
          </a:xfrm>
        </p:spPr>
        <p:txBody>
          <a:bodyPr/>
          <a:lstStyle/>
          <a:p>
            <a:pPr marL="457200" indent="-457200">
              <a:lnSpc>
                <a:spcPct val="150000"/>
              </a:lnSpc>
              <a:buFont typeface="Arial" panose="020B0604020202020204" pitchFamily="34" charset="0"/>
              <a:buChar char="•"/>
            </a:pPr>
            <a:r>
              <a:rPr lang="en-US" b="1" dirty="0">
                <a:solidFill>
                  <a:srgbClr val="C00000"/>
                </a:solidFill>
              </a:rPr>
              <a:t>It is safer to be in a metal framed building </a:t>
            </a:r>
          </a:p>
          <a:p>
            <a:pPr marL="457200" indent="-457200">
              <a:lnSpc>
                <a:spcPct val="150000"/>
              </a:lnSpc>
              <a:buFont typeface="Arial" panose="020B0604020202020204" pitchFamily="34" charset="0"/>
              <a:buChar char="•"/>
            </a:pPr>
            <a:r>
              <a:rPr lang="en-US" b="1" dirty="0">
                <a:solidFill>
                  <a:srgbClr val="C00000"/>
                </a:solidFill>
              </a:rPr>
              <a:t>Lightning rods dissipate the build up of charge, preventing most strikes.</a:t>
            </a:r>
          </a:p>
          <a:p>
            <a:pPr marL="457200" indent="-457200">
              <a:lnSpc>
                <a:spcPct val="150000"/>
              </a:lnSpc>
              <a:buFont typeface="Arial" panose="020B0604020202020204" pitchFamily="34" charset="0"/>
              <a:buChar char="•"/>
            </a:pPr>
            <a:r>
              <a:rPr lang="en-US" b="1" u="sng" dirty="0" smtClean="0">
                <a:solidFill>
                  <a:srgbClr val="FF0000"/>
                </a:solidFill>
              </a:rPr>
              <a:t>NOT TRUE</a:t>
            </a:r>
            <a:r>
              <a:rPr lang="en-US" b="1" u="sng" strike="dblStrike" dirty="0" smtClean="0"/>
              <a:t>_ It </a:t>
            </a:r>
            <a:r>
              <a:rPr lang="en-US" b="1" u="sng" strike="dblStrike" dirty="0"/>
              <a:t>is produced by the flow of electric current</a:t>
            </a:r>
          </a:p>
          <a:p>
            <a:pPr marL="457200" indent="-457200">
              <a:buFont typeface="Arial" panose="020B0604020202020204" pitchFamily="34" charset="0"/>
              <a:buChar char="•"/>
            </a:pPr>
            <a:endParaRPr lang="en-US" dirty="0"/>
          </a:p>
        </p:txBody>
      </p:sp>
      <p:sp>
        <p:nvSpPr>
          <p:cNvPr id="7" name="Text Placeholder 6"/>
          <p:cNvSpPr>
            <a:spLocks noGrp="1"/>
          </p:cNvSpPr>
          <p:nvPr>
            <p:ph type="body" sz="quarter" idx="16"/>
          </p:nvPr>
        </p:nvSpPr>
        <p:spPr/>
        <p:txBody>
          <a:bodyPr/>
          <a:lstStyle/>
          <a:p>
            <a:r>
              <a:rPr lang="en-US" dirty="0" smtClean="0"/>
              <a:t>5</a:t>
            </a:r>
            <a:endParaRPr lang="en-US" dirty="0"/>
          </a:p>
        </p:txBody>
      </p:sp>
      <p:sp>
        <p:nvSpPr>
          <p:cNvPr id="5" name="Title 4"/>
          <p:cNvSpPr>
            <a:spLocks noGrp="1"/>
          </p:cNvSpPr>
          <p:nvPr>
            <p:ph type="title"/>
          </p:nvPr>
        </p:nvSpPr>
        <p:spPr/>
        <p:txBody>
          <a:bodyPr/>
          <a:lstStyle/>
          <a:p>
            <a:r>
              <a:rPr lang="en-US" dirty="0"/>
              <a:t>Which is not true about Lightning?</a:t>
            </a:r>
          </a:p>
        </p:txBody>
      </p:sp>
    </p:spTree>
    <p:extLst>
      <p:ext uri="{BB962C8B-B14F-4D97-AF65-F5344CB8AC3E}">
        <p14:creationId xmlns:p14="http://schemas.microsoft.com/office/powerpoint/2010/main" val="235124072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1841679" y="1873956"/>
            <a:ext cx="8885530" cy="3555293"/>
          </a:xfrm>
        </p:spPr>
        <p:txBody>
          <a:bodyPr/>
          <a:lstStyle/>
          <a:p>
            <a:pPr marL="514350" indent="-514350">
              <a:lnSpc>
                <a:spcPct val="150000"/>
              </a:lnSpc>
              <a:buAutoNum type="alphaLcPeriod"/>
            </a:pPr>
            <a:r>
              <a:rPr lang="en-US" b="1" dirty="0" smtClean="0"/>
              <a:t>Using a thicker wire</a:t>
            </a:r>
          </a:p>
          <a:p>
            <a:pPr marL="514350" indent="-514350">
              <a:lnSpc>
                <a:spcPct val="150000"/>
              </a:lnSpc>
              <a:buAutoNum type="alphaLcPeriod"/>
            </a:pPr>
            <a:r>
              <a:rPr lang="en-US" b="1" dirty="0" smtClean="0"/>
              <a:t>Using a shorter wire</a:t>
            </a:r>
          </a:p>
          <a:p>
            <a:pPr marL="514350" indent="-514350">
              <a:lnSpc>
                <a:spcPct val="150000"/>
              </a:lnSpc>
              <a:buAutoNum type="alphaLcPeriod"/>
            </a:pPr>
            <a:r>
              <a:rPr lang="en-US" b="1" dirty="0" smtClean="0"/>
              <a:t>Using a wire that is hot</a:t>
            </a:r>
          </a:p>
          <a:p>
            <a:pPr marL="514350" indent="-514350">
              <a:lnSpc>
                <a:spcPct val="150000"/>
              </a:lnSpc>
              <a:buAutoNum type="alphaLcPeriod"/>
            </a:pPr>
            <a:r>
              <a:rPr lang="en-US" b="1" dirty="0" smtClean="0"/>
              <a:t>Replacing an aluminum wire with copper</a:t>
            </a:r>
          </a:p>
          <a:p>
            <a:pPr marL="514350" indent="-514350">
              <a:lnSpc>
                <a:spcPct val="150000"/>
              </a:lnSpc>
              <a:buAutoNum type="alphaLcPeriod"/>
            </a:pPr>
            <a:r>
              <a:rPr lang="en-US" b="1" dirty="0" smtClean="0"/>
              <a:t>Adding resistors in parallel</a:t>
            </a:r>
            <a:endParaRPr lang="en-US" b="1" dirty="0"/>
          </a:p>
        </p:txBody>
      </p:sp>
      <p:sp>
        <p:nvSpPr>
          <p:cNvPr id="3" name="Text Placeholder 2"/>
          <p:cNvSpPr>
            <a:spLocks noGrp="1"/>
          </p:cNvSpPr>
          <p:nvPr>
            <p:ph type="body" sz="quarter" idx="16"/>
          </p:nvPr>
        </p:nvSpPr>
        <p:spPr/>
        <p:txBody>
          <a:bodyPr/>
          <a:lstStyle/>
          <a:p>
            <a:r>
              <a:rPr lang="en-US" dirty="0" smtClean="0"/>
              <a:t>6</a:t>
            </a:r>
            <a:endParaRPr lang="en-US" dirty="0"/>
          </a:p>
        </p:txBody>
      </p:sp>
      <p:sp>
        <p:nvSpPr>
          <p:cNvPr id="4" name="Title 3"/>
          <p:cNvSpPr>
            <a:spLocks noGrp="1"/>
          </p:cNvSpPr>
          <p:nvPr>
            <p:ph type="title"/>
          </p:nvPr>
        </p:nvSpPr>
        <p:spPr/>
        <p:txBody>
          <a:bodyPr>
            <a:normAutofit fontScale="90000"/>
          </a:bodyPr>
          <a:lstStyle/>
          <a:p>
            <a:r>
              <a:rPr lang="en-US" dirty="0" smtClean="0"/>
              <a:t>Which of the following would increase the resistance in a wire?</a:t>
            </a:r>
            <a:endParaRPr lang="en-US" dirty="0"/>
          </a:p>
        </p:txBody>
      </p:sp>
    </p:spTree>
    <p:extLst>
      <p:ext uri="{BB962C8B-B14F-4D97-AF65-F5344CB8AC3E}">
        <p14:creationId xmlns:p14="http://schemas.microsoft.com/office/powerpoint/2010/main" val="28828193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3"/>
          </p:nvPr>
        </p:nvSpPr>
        <p:spPr>
          <a:xfrm>
            <a:off x="1276350" y="1873956"/>
            <a:ext cx="10915649" cy="4050594"/>
          </a:xfrm>
        </p:spPr>
        <p:txBody>
          <a:bodyPr/>
          <a:lstStyle/>
          <a:p>
            <a:pPr marL="514350" indent="-514350">
              <a:lnSpc>
                <a:spcPct val="150000"/>
              </a:lnSpc>
              <a:buAutoNum type="alphaLcPeriod"/>
            </a:pPr>
            <a:r>
              <a:rPr lang="en-US" b="1" dirty="0"/>
              <a:t>Using a thicker wire</a:t>
            </a:r>
          </a:p>
          <a:p>
            <a:pPr marL="514350" indent="-514350">
              <a:lnSpc>
                <a:spcPct val="150000"/>
              </a:lnSpc>
              <a:buAutoNum type="alphaLcPeriod"/>
            </a:pPr>
            <a:r>
              <a:rPr lang="en-US" b="1" dirty="0"/>
              <a:t>Using a shorter wire</a:t>
            </a:r>
          </a:p>
          <a:p>
            <a:pPr marL="514350" indent="-514350">
              <a:lnSpc>
                <a:spcPct val="150000"/>
              </a:lnSpc>
              <a:buAutoNum type="alphaLcPeriod"/>
            </a:pPr>
            <a:r>
              <a:rPr lang="en-US" b="1" strike="dblStrike" dirty="0"/>
              <a:t>Using a wire that is </a:t>
            </a:r>
            <a:r>
              <a:rPr lang="en-US" b="1" strike="dblStrike" dirty="0" smtClean="0"/>
              <a:t>hot; </a:t>
            </a:r>
            <a:r>
              <a:rPr lang="en-US" b="1" dirty="0" smtClean="0">
                <a:solidFill>
                  <a:srgbClr val="C00000"/>
                </a:solidFill>
              </a:rPr>
              <a:t>wires that heat up Inc. resistance.</a:t>
            </a:r>
            <a:endParaRPr lang="en-US" b="1" dirty="0">
              <a:solidFill>
                <a:srgbClr val="C00000"/>
              </a:solidFill>
            </a:endParaRPr>
          </a:p>
          <a:p>
            <a:pPr marL="514350" indent="-514350">
              <a:lnSpc>
                <a:spcPct val="150000"/>
              </a:lnSpc>
              <a:buAutoNum type="alphaLcPeriod"/>
            </a:pPr>
            <a:r>
              <a:rPr lang="en-US" b="1" dirty="0"/>
              <a:t>Replacing an aluminum wire with </a:t>
            </a:r>
            <a:r>
              <a:rPr lang="en-US" b="1" dirty="0" smtClean="0"/>
              <a:t>copper</a:t>
            </a:r>
          </a:p>
          <a:p>
            <a:pPr marL="514350" indent="-514350">
              <a:lnSpc>
                <a:spcPct val="150000"/>
              </a:lnSpc>
              <a:buFont typeface="Arial" panose="020B0604020202020204" pitchFamily="34" charset="0"/>
              <a:buAutoNum type="alphaLcPeriod"/>
            </a:pPr>
            <a:r>
              <a:rPr lang="en-US" b="1" dirty="0"/>
              <a:t>Adding resistors in parallel</a:t>
            </a:r>
          </a:p>
          <a:p>
            <a:pPr marL="514350" indent="-514350">
              <a:lnSpc>
                <a:spcPct val="150000"/>
              </a:lnSpc>
              <a:buAutoNum type="alphaLcPeriod"/>
            </a:pPr>
            <a:endParaRPr lang="en-US" b="1" dirty="0"/>
          </a:p>
          <a:p>
            <a:endParaRPr lang="en-US" dirty="0"/>
          </a:p>
        </p:txBody>
      </p:sp>
      <p:sp>
        <p:nvSpPr>
          <p:cNvPr id="7" name="Text Placeholder 6"/>
          <p:cNvSpPr>
            <a:spLocks noGrp="1"/>
          </p:cNvSpPr>
          <p:nvPr>
            <p:ph type="body" sz="quarter" idx="16"/>
          </p:nvPr>
        </p:nvSpPr>
        <p:spPr/>
        <p:txBody>
          <a:bodyPr/>
          <a:lstStyle/>
          <a:p>
            <a:r>
              <a:rPr lang="en-US" dirty="0" smtClean="0"/>
              <a:t>6</a:t>
            </a:r>
            <a:endParaRPr lang="en-US" dirty="0"/>
          </a:p>
        </p:txBody>
      </p:sp>
      <p:sp>
        <p:nvSpPr>
          <p:cNvPr id="5" name="Title 4"/>
          <p:cNvSpPr>
            <a:spLocks noGrp="1"/>
          </p:cNvSpPr>
          <p:nvPr>
            <p:ph type="title"/>
          </p:nvPr>
        </p:nvSpPr>
        <p:spPr/>
        <p:txBody>
          <a:bodyPr>
            <a:normAutofit fontScale="90000"/>
          </a:bodyPr>
          <a:lstStyle/>
          <a:p>
            <a:r>
              <a:rPr lang="en-US" dirty="0"/>
              <a:t>Which of the following would increase the resistance in a wire?</a:t>
            </a:r>
          </a:p>
        </p:txBody>
      </p:sp>
    </p:spTree>
    <p:extLst>
      <p:ext uri="{BB962C8B-B14F-4D97-AF65-F5344CB8AC3E}">
        <p14:creationId xmlns:p14="http://schemas.microsoft.com/office/powerpoint/2010/main" val="142545239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1841678" y="1873956"/>
            <a:ext cx="10140771" cy="3764844"/>
          </a:xfrm>
        </p:spPr>
        <p:txBody>
          <a:bodyPr/>
          <a:lstStyle/>
          <a:p>
            <a:pPr marL="514350" indent="-514350">
              <a:buAutoNum type="alphaLcPeriod"/>
            </a:pPr>
            <a:r>
              <a:rPr lang="en-US" b="1" dirty="0" smtClean="0"/>
              <a:t>Electrons move faster than protons because they are smaller.</a:t>
            </a:r>
          </a:p>
          <a:p>
            <a:pPr marL="514350" indent="-514350">
              <a:buAutoNum type="alphaLcPeriod"/>
            </a:pPr>
            <a:r>
              <a:rPr lang="en-US" b="1" dirty="0" smtClean="0"/>
              <a:t>Charged particles with the same charge will move apart and the force with them will decrease</a:t>
            </a:r>
          </a:p>
          <a:p>
            <a:pPr marL="514350" indent="-514350">
              <a:buAutoNum type="alphaLcPeriod"/>
            </a:pPr>
            <a:r>
              <a:rPr lang="en-US" b="1" dirty="0" smtClean="0"/>
              <a:t>Charged particles with the opposite charge will move towards each other and the force between will increase </a:t>
            </a:r>
          </a:p>
          <a:p>
            <a:pPr marL="514350" indent="-514350">
              <a:buAutoNum type="alphaLcPeriod"/>
            </a:pPr>
            <a:r>
              <a:rPr lang="en-US" b="1" dirty="0" smtClean="0"/>
              <a:t>All of these statements are correct</a:t>
            </a:r>
            <a:endParaRPr lang="en-US" b="1" dirty="0"/>
          </a:p>
        </p:txBody>
      </p:sp>
      <p:sp>
        <p:nvSpPr>
          <p:cNvPr id="3" name="Text Placeholder 2"/>
          <p:cNvSpPr>
            <a:spLocks noGrp="1"/>
          </p:cNvSpPr>
          <p:nvPr>
            <p:ph type="body" sz="quarter" idx="16"/>
          </p:nvPr>
        </p:nvSpPr>
        <p:spPr/>
        <p:txBody>
          <a:bodyPr/>
          <a:lstStyle/>
          <a:p>
            <a:r>
              <a:rPr lang="en-US" dirty="0" smtClean="0"/>
              <a:t>7</a:t>
            </a:r>
            <a:endParaRPr lang="en-US" dirty="0"/>
          </a:p>
        </p:txBody>
      </p:sp>
      <p:sp>
        <p:nvSpPr>
          <p:cNvPr id="4" name="Title 3"/>
          <p:cNvSpPr>
            <a:spLocks noGrp="1"/>
          </p:cNvSpPr>
          <p:nvPr>
            <p:ph type="title"/>
          </p:nvPr>
        </p:nvSpPr>
        <p:spPr/>
        <p:txBody>
          <a:bodyPr/>
          <a:lstStyle/>
          <a:p>
            <a:r>
              <a:rPr lang="en-US" dirty="0" smtClean="0"/>
              <a:t>When charged particles are released</a:t>
            </a:r>
            <a:endParaRPr lang="en-US" dirty="0"/>
          </a:p>
        </p:txBody>
      </p:sp>
    </p:spTree>
    <p:extLst>
      <p:ext uri="{BB962C8B-B14F-4D97-AF65-F5344CB8AC3E}">
        <p14:creationId xmlns:p14="http://schemas.microsoft.com/office/powerpoint/2010/main" val="8382682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3"/>
          </p:nvPr>
        </p:nvSpPr>
        <p:spPr>
          <a:xfrm>
            <a:off x="1841678" y="1873956"/>
            <a:ext cx="10350321" cy="3841044"/>
          </a:xfrm>
        </p:spPr>
        <p:txBody>
          <a:bodyPr/>
          <a:lstStyle/>
          <a:p>
            <a:pPr marL="514350" indent="-514350">
              <a:buAutoNum type="alphaLcPeriod"/>
            </a:pPr>
            <a:r>
              <a:rPr lang="en-US" b="1" dirty="0"/>
              <a:t>Electrons move faster than protons because they are smaller.</a:t>
            </a:r>
          </a:p>
          <a:p>
            <a:pPr marL="514350" indent="-514350">
              <a:buAutoNum type="alphaLcPeriod"/>
            </a:pPr>
            <a:r>
              <a:rPr lang="en-US" b="1" dirty="0"/>
              <a:t>Charged particles with the same charge will move apart and the force with them will decrease</a:t>
            </a:r>
          </a:p>
          <a:p>
            <a:pPr marL="514350" indent="-514350">
              <a:buAutoNum type="alphaLcPeriod"/>
            </a:pPr>
            <a:r>
              <a:rPr lang="en-US" b="1" dirty="0"/>
              <a:t>Charged particles with the opposite charge will move towards each other and the force between will increase </a:t>
            </a:r>
          </a:p>
          <a:p>
            <a:pPr marL="514350" indent="-514350">
              <a:buAutoNum type="alphaLcPeriod"/>
            </a:pPr>
            <a:r>
              <a:rPr lang="en-US" b="1" u="sng" dirty="0">
                <a:solidFill>
                  <a:srgbClr val="C00000"/>
                </a:solidFill>
              </a:rPr>
              <a:t>All of these statements are correct</a:t>
            </a:r>
          </a:p>
          <a:p>
            <a:endParaRPr lang="en-US" b="1" dirty="0"/>
          </a:p>
        </p:txBody>
      </p:sp>
      <p:sp>
        <p:nvSpPr>
          <p:cNvPr id="7" name="Text Placeholder 6"/>
          <p:cNvSpPr>
            <a:spLocks noGrp="1"/>
          </p:cNvSpPr>
          <p:nvPr>
            <p:ph type="body" sz="quarter" idx="16"/>
          </p:nvPr>
        </p:nvSpPr>
        <p:spPr/>
        <p:txBody>
          <a:bodyPr/>
          <a:lstStyle/>
          <a:p>
            <a:r>
              <a:rPr lang="en-US" dirty="0" smtClean="0"/>
              <a:t>7</a:t>
            </a:r>
            <a:endParaRPr lang="en-US" dirty="0"/>
          </a:p>
        </p:txBody>
      </p:sp>
      <p:sp>
        <p:nvSpPr>
          <p:cNvPr id="5" name="Title 4"/>
          <p:cNvSpPr>
            <a:spLocks noGrp="1"/>
          </p:cNvSpPr>
          <p:nvPr>
            <p:ph type="title"/>
          </p:nvPr>
        </p:nvSpPr>
        <p:spPr/>
        <p:txBody>
          <a:bodyPr/>
          <a:lstStyle/>
          <a:p>
            <a:r>
              <a:rPr lang="en-US" dirty="0"/>
              <a:t>When charged particles are released</a:t>
            </a:r>
          </a:p>
        </p:txBody>
      </p:sp>
    </p:spTree>
    <p:extLst>
      <p:ext uri="{BB962C8B-B14F-4D97-AF65-F5344CB8AC3E}">
        <p14:creationId xmlns:p14="http://schemas.microsoft.com/office/powerpoint/2010/main" val="252003053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1841679" y="1873956"/>
            <a:ext cx="4940121" cy="3536243"/>
          </a:xfrm>
        </p:spPr>
        <p:txBody>
          <a:bodyPr/>
          <a:lstStyle/>
          <a:p>
            <a:pPr marL="514350" indent="-514350">
              <a:lnSpc>
                <a:spcPct val="150000"/>
              </a:lnSpc>
              <a:buAutoNum type="arabicPeriod"/>
            </a:pPr>
            <a:r>
              <a:rPr lang="en-US" b="1" dirty="0" smtClean="0"/>
              <a:t>_______watt = W</a:t>
            </a:r>
          </a:p>
          <a:p>
            <a:pPr marL="514350" indent="-514350">
              <a:lnSpc>
                <a:spcPct val="150000"/>
              </a:lnSpc>
              <a:buAutoNum type="arabicPeriod"/>
            </a:pPr>
            <a:r>
              <a:rPr lang="en-US" b="1" dirty="0" smtClean="0"/>
              <a:t>Ampere= current = __-</a:t>
            </a:r>
          </a:p>
          <a:p>
            <a:pPr marL="514350" indent="-514350">
              <a:lnSpc>
                <a:spcPct val="150000"/>
              </a:lnSpc>
              <a:buAutoNum type="arabicPeriod"/>
            </a:pPr>
            <a:r>
              <a:rPr lang="en-US" b="1" dirty="0" smtClean="0"/>
              <a:t>Resistance  = ____ = R</a:t>
            </a:r>
          </a:p>
          <a:p>
            <a:pPr marL="514350" indent="-514350">
              <a:lnSpc>
                <a:spcPct val="150000"/>
              </a:lnSpc>
              <a:buAutoNum type="arabicPeriod"/>
            </a:pPr>
            <a:endParaRPr lang="en-US" b="1" dirty="0"/>
          </a:p>
        </p:txBody>
      </p:sp>
      <p:sp>
        <p:nvSpPr>
          <p:cNvPr id="3" name="Text Placeholder 2"/>
          <p:cNvSpPr>
            <a:spLocks noGrp="1"/>
          </p:cNvSpPr>
          <p:nvPr>
            <p:ph type="body" sz="quarter" idx="16"/>
          </p:nvPr>
        </p:nvSpPr>
        <p:spPr/>
        <p:txBody>
          <a:bodyPr/>
          <a:lstStyle/>
          <a:p>
            <a:r>
              <a:rPr lang="en-US" dirty="0" smtClean="0"/>
              <a:t>8</a:t>
            </a:r>
            <a:endParaRPr lang="en-US" dirty="0"/>
          </a:p>
        </p:txBody>
      </p:sp>
      <p:sp>
        <p:nvSpPr>
          <p:cNvPr id="4" name="Title 3"/>
          <p:cNvSpPr>
            <a:spLocks noGrp="1"/>
          </p:cNvSpPr>
          <p:nvPr>
            <p:ph type="title"/>
          </p:nvPr>
        </p:nvSpPr>
        <p:spPr/>
        <p:txBody>
          <a:bodyPr/>
          <a:lstStyle/>
          <a:p>
            <a:r>
              <a:rPr lang="en-US" dirty="0" smtClean="0"/>
              <a:t>Match</a:t>
            </a:r>
            <a:r>
              <a:rPr lang="en-US" dirty="0"/>
              <a:t> </a:t>
            </a:r>
            <a:r>
              <a:rPr lang="en-US" dirty="0" smtClean="0"/>
              <a:t>the units</a:t>
            </a:r>
            <a:endParaRPr lang="en-US" dirty="0"/>
          </a:p>
        </p:txBody>
      </p:sp>
      <p:sp>
        <p:nvSpPr>
          <p:cNvPr id="5" name="TextBox 4"/>
          <p:cNvSpPr txBox="1"/>
          <p:nvPr/>
        </p:nvSpPr>
        <p:spPr>
          <a:xfrm>
            <a:off x="9277350" y="2019300"/>
            <a:ext cx="1618328" cy="2232021"/>
          </a:xfrm>
          <a:prstGeom prst="rect">
            <a:avLst/>
          </a:prstGeom>
          <a:noFill/>
        </p:spPr>
        <p:txBody>
          <a:bodyPr wrap="none" rtlCol="0">
            <a:spAutoFit/>
          </a:bodyPr>
          <a:lstStyle/>
          <a:p>
            <a:pPr marL="342900" indent="-342900">
              <a:lnSpc>
                <a:spcPct val="150000"/>
              </a:lnSpc>
              <a:buAutoNum type="alphaLcPeriod"/>
            </a:pPr>
            <a:r>
              <a:rPr lang="en-US" sz="3200" b="1" dirty="0" smtClean="0"/>
              <a:t>Power</a:t>
            </a:r>
          </a:p>
          <a:p>
            <a:pPr marL="342900" indent="-342900">
              <a:lnSpc>
                <a:spcPct val="150000"/>
              </a:lnSpc>
              <a:buAutoNum type="alphaLcPeriod"/>
            </a:pPr>
            <a:r>
              <a:rPr lang="en-US" sz="3200" b="1" dirty="0" smtClean="0"/>
              <a:t>I</a:t>
            </a:r>
          </a:p>
          <a:p>
            <a:pPr marL="342900" indent="-342900">
              <a:lnSpc>
                <a:spcPct val="150000"/>
              </a:lnSpc>
              <a:buAutoNum type="alphaLcPeriod"/>
            </a:pPr>
            <a:r>
              <a:rPr lang="en-US" sz="3200" b="1" dirty="0" smtClean="0"/>
              <a:t>Ohm</a:t>
            </a:r>
            <a:endParaRPr lang="en-US" sz="3200" b="1" dirty="0"/>
          </a:p>
        </p:txBody>
      </p:sp>
    </p:spTree>
    <p:extLst>
      <p:ext uri="{BB962C8B-B14F-4D97-AF65-F5344CB8AC3E}">
        <p14:creationId xmlns:p14="http://schemas.microsoft.com/office/powerpoint/2010/main" val="40019269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3"/>
          </p:nvPr>
        </p:nvSpPr>
        <p:spPr>
          <a:xfrm>
            <a:off x="1841679" y="1873956"/>
            <a:ext cx="8885530" cy="3193343"/>
          </a:xfrm>
        </p:spPr>
        <p:txBody>
          <a:bodyPr/>
          <a:lstStyle/>
          <a:p>
            <a:pPr marL="514350" indent="-514350">
              <a:lnSpc>
                <a:spcPct val="150000"/>
              </a:lnSpc>
              <a:buAutoNum type="arabicPeriod"/>
            </a:pPr>
            <a:r>
              <a:rPr lang="en-US" sz="3600" b="1" u="sng" dirty="0">
                <a:solidFill>
                  <a:srgbClr val="C00000"/>
                </a:solidFill>
              </a:rPr>
              <a:t> Power </a:t>
            </a:r>
            <a:r>
              <a:rPr lang="en-US" sz="3600" dirty="0"/>
              <a:t>- watt = W</a:t>
            </a:r>
          </a:p>
          <a:p>
            <a:pPr marL="514350" indent="-514350">
              <a:lnSpc>
                <a:spcPct val="150000"/>
              </a:lnSpc>
              <a:buAutoNum type="arabicPeriod"/>
            </a:pPr>
            <a:r>
              <a:rPr lang="en-US" sz="3600" dirty="0"/>
              <a:t>Ampere= current = </a:t>
            </a:r>
            <a:r>
              <a:rPr lang="en-US" sz="3600" b="1" dirty="0">
                <a:solidFill>
                  <a:srgbClr val="C00000"/>
                </a:solidFill>
              </a:rPr>
              <a:t>I</a:t>
            </a:r>
          </a:p>
          <a:p>
            <a:pPr marL="514350" indent="-514350">
              <a:lnSpc>
                <a:spcPct val="150000"/>
              </a:lnSpc>
              <a:buAutoNum type="arabicPeriod"/>
            </a:pPr>
            <a:r>
              <a:rPr lang="en-US" sz="3600" dirty="0"/>
              <a:t>Resistance  = </a:t>
            </a:r>
            <a:r>
              <a:rPr lang="en-US" sz="3600" b="1" u="sng" dirty="0">
                <a:solidFill>
                  <a:srgbClr val="C00000"/>
                </a:solidFill>
              </a:rPr>
              <a:t>ohm</a:t>
            </a:r>
            <a:r>
              <a:rPr lang="en-US" sz="3600" dirty="0"/>
              <a:t> = R</a:t>
            </a:r>
          </a:p>
          <a:p>
            <a:pPr>
              <a:lnSpc>
                <a:spcPct val="150000"/>
              </a:lnSpc>
            </a:pPr>
            <a:endParaRPr lang="en-US" sz="3600" dirty="0"/>
          </a:p>
        </p:txBody>
      </p:sp>
      <p:sp>
        <p:nvSpPr>
          <p:cNvPr id="7" name="Text Placeholder 6"/>
          <p:cNvSpPr>
            <a:spLocks noGrp="1"/>
          </p:cNvSpPr>
          <p:nvPr>
            <p:ph type="body" sz="quarter" idx="16"/>
          </p:nvPr>
        </p:nvSpPr>
        <p:spPr/>
        <p:txBody>
          <a:bodyPr/>
          <a:lstStyle/>
          <a:p>
            <a:r>
              <a:rPr lang="en-US" dirty="0" smtClean="0"/>
              <a:t>8</a:t>
            </a:r>
            <a:endParaRPr lang="en-US" dirty="0"/>
          </a:p>
        </p:txBody>
      </p:sp>
      <p:sp>
        <p:nvSpPr>
          <p:cNvPr id="5" name="Title 4"/>
          <p:cNvSpPr>
            <a:spLocks noGrp="1"/>
          </p:cNvSpPr>
          <p:nvPr>
            <p:ph type="title"/>
          </p:nvPr>
        </p:nvSpPr>
        <p:spPr/>
        <p:txBody>
          <a:bodyPr/>
          <a:lstStyle/>
          <a:p>
            <a:r>
              <a:rPr lang="en-US" dirty="0" smtClean="0"/>
              <a:t>Matched</a:t>
            </a:r>
            <a:endParaRPr lang="en-US" dirty="0"/>
          </a:p>
        </p:txBody>
      </p:sp>
    </p:spTree>
    <p:extLst>
      <p:ext uri="{BB962C8B-B14F-4D97-AF65-F5344CB8AC3E}">
        <p14:creationId xmlns:p14="http://schemas.microsoft.com/office/powerpoint/2010/main" val="96095688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8" y="1873956"/>
            <a:ext cx="9931221" cy="3383843"/>
          </a:xfrm>
        </p:spPr>
        <p:txBody>
          <a:bodyPr/>
          <a:lstStyle/>
          <a:p>
            <a:pPr>
              <a:lnSpc>
                <a:spcPct val="150000"/>
              </a:lnSpc>
            </a:pPr>
            <a:r>
              <a:rPr lang="en-US" b="1" dirty="0" smtClean="0"/>
              <a:t>AC power _____________ DC</a:t>
            </a:r>
          </a:p>
          <a:p>
            <a:pPr marL="514350" indent="-514350">
              <a:lnSpc>
                <a:spcPct val="150000"/>
              </a:lnSpc>
              <a:buAutoNum type="alphaLcPeriod"/>
            </a:pPr>
            <a:r>
              <a:rPr lang="en-US" b="1" dirty="0"/>
              <a:t>is </a:t>
            </a:r>
            <a:r>
              <a:rPr lang="en-US" b="1" dirty="0" smtClean="0"/>
              <a:t>Safer than</a:t>
            </a:r>
          </a:p>
          <a:p>
            <a:pPr marL="514350" indent="-514350">
              <a:lnSpc>
                <a:spcPct val="150000"/>
              </a:lnSpc>
              <a:buAutoNum type="alphaLcPeriod"/>
            </a:pPr>
            <a:r>
              <a:rPr lang="en-US" b="1" dirty="0" smtClean="0"/>
              <a:t>Can multiply power, not</a:t>
            </a:r>
          </a:p>
          <a:p>
            <a:pPr marL="514350" indent="-514350">
              <a:lnSpc>
                <a:spcPct val="150000"/>
              </a:lnSpc>
              <a:buAutoNum type="alphaLcPeriod"/>
            </a:pPr>
            <a:r>
              <a:rPr lang="en-US" b="1" dirty="0" smtClean="0"/>
              <a:t>Can be transformed to travel great distances than</a:t>
            </a:r>
          </a:p>
          <a:p>
            <a:pPr marL="514350" indent="-514350">
              <a:lnSpc>
                <a:spcPct val="150000"/>
              </a:lnSpc>
              <a:buAutoNum type="alphaLcPeriod"/>
            </a:pPr>
            <a:endParaRPr lang="en-US" b="1" dirty="0"/>
          </a:p>
        </p:txBody>
      </p:sp>
      <p:sp>
        <p:nvSpPr>
          <p:cNvPr id="18" name="Text Placeholder 17"/>
          <p:cNvSpPr>
            <a:spLocks noGrp="1"/>
          </p:cNvSpPr>
          <p:nvPr>
            <p:ph type="body" sz="quarter" idx="16"/>
          </p:nvPr>
        </p:nvSpPr>
        <p:spPr/>
        <p:txBody>
          <a:bodyPr/>
          <a:lstStyle/>
          <a:p>
            <a:r>
              <a:rPr lang="en-US" dirty="0"/>
              <a:t>9</a:t>
            </a:r>
          </a:p>
        </p:txBody>
      </p:sp>
      <p:sp>
        <p:nvSpPr>
          <p:cNvPr id="4" name="Title 3"/>
          <p:cNvSpPr>
            <a:spLocks noGrp="1"/>
          </p:cNvSpPr>
          <p:nvPr>
            <p:ph type="title"/>
          </p:nvPr>
        </p:nvSpPr>
        <p:spPr/>
        <p:txBody>
          <a:bodyPr/>
          <a:lstStyle/>
          <a:p>
            <a:r>
              <a:rPr lang="en-US" dirty="0"/>
              <a:t>Category 3</a:t>
            </a:r>
          </a:p>
        </p:txBody>
      </p:sp>
    </p:spTree>
    <p:extLst>
      <p:ext uri="{BB962C8B-B14F-4D97-AF65-F5344CB8AC3E}">
        <p14:creationId xmlns:p14="http://schemas.microsoft.com/office/powerpoint/2010/main" val="5121119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7838" y="398744"/>
            <a:ext cx="11210812" cy="6249706"/>
          </a:xfrm>
        </p:spPr>
        <p:txBody>
          <a:bodyPr>
            <a:noAutofit/>
          </a:bodyPr>
          <a:lstStyle/>
          <a:p>
            <a:pPr marL="685800" indent="-685800" algn="l">
              <a:lnSpc>
                <a:spcPct val="150000"/>
              </a:lnSpc>
              <a:buFont typeface="Arial" panose="020B0604020202020204" pitchFamily="34" charset="0"/>
              <a:buChar char="•"/>
            </a:pPr>
            <a:r>
              <a:rPr lang="en-US" sz="3600" dirty="0" smtClean="0"/>
              <a:t>Why is AC used instead of DC?</a:t>
            </a:r>
            <a:br>
              <a:rPr lang="en-US" sz="3600" dirty="0" smtClean="0"/>
            </a:br>
            <a:r>
              <a:rPr lang="en-US" sz="3600" dirty="0" smtClean="0"/>
              <a:t>Why does Europe use a different voltage that the US?</a:t>
            </a:r>
            <a:br>
              <a:rPr lang="en-US" sz="3600" dirty="0" smtClean="0"/>
            </a:br>
            <a:r>
              <a:rPr lang="en-US" sz="3600" dirty="0" smtClean="0"/>
              <a:t>Describe Nicoli Tesla and Edison's contribution to electricity</a:t>
            </a:r>
            <a:br>
              <a:rPr lang="en-US" sz="3600" dirty="0" smtClean="0"/>
            </a:br>
            <a:r>
              <a:rPr lang="en-US" sz="3600" dirty="0" smtClean="0"/>
              <a:t>Describe the potential effect of an EMP or CME on our electrical system and explain how shielding might be used.</a:t>
            </a:r>
            <a:endParaRPr lang="en-US" sz="3600" dirty="0"/>
          </a:p>
        </p:txBody>
      </p:sp>
    </p:spTree>
    <p:extLst>
      <p:ext uri="{BB962C8B-B14F-4D97-AF65-F5344CB8AC3E}">
        <p14:creationId xmlns:p14="http://schemas.microsoft.com/office/powerpoint/2010/main" val="8709165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b="1" u="sng" dirty="0" smtClean="0">
                <a:solidFill>
                  <a:srgbClr val="FF0000"/>
                </a:solidFill>
              </a:rPr>
              <a:t>AC power is easy to transform from high to low to high power, not DC</a:t>
            </a:r>
            <a:endParaRPr lang="en-US" b="1" u="sng" dirty="0">
              <a:solidFill>
                <a:srgbClr val="FF0000"/>
              </a:solidFill>
            </a:endParaRPr>
          </a:p>
        </p:txBody>
      </p:sp>
      <p:sp>
        <p:nvSpPr>
          <p:cNvPr id="18" name="Text Placeholder 17"/>
          <p:cNvSpPr>
            <a:spLocks noGrp="1"/>
          </p:cNvSpPr>
          <p:nvPr>
            <p:ph type="body" sz="quarter" idx="16"/>
          </p:nvPr>
        </p:nvSpPr>
        <p:spPr/>
        <p:txBody>
          <a:bodyPr/>
          <a:lstStyle/>
          <a:p>
            <a:r>
              <a:rPr lang="en-US" dirty="0" smtClean="0"/>
              <a:t>9</a:t>
            </a:r>
            <a:endParaRPr lang="en-US" dirty="0"/>
          </a:p>
        </p:txBody>
      </p:sp>
      <p:sp>
        <p:nvSpPr>
          <p:cNvPr id="4" name="Title 3"/>
          <p:cNvSpPr>
            <a:spLocks noGrp="1"/>
          </p:cNvSpPr>
          <p:nvPr>
            <p:ph type="title"/>
          </p:nvPr>
        </p:nvSpPr>
        <p:spPr/>
        <p:txBody>
          <a:bodyPr/>
          <a:lstStyle/>
          <a:p>
            <a:r>
              <a:rPr lang="en-US" dirty="0"/>
              <a:t>Category 3</a:t>
            </a:r>
          </a:p>
        </p:txBody>
      </p:sp>
    </p:spTree>
    <p:extLst>
      <p:ext uri="{BB962C8B-B14F-4D97-AF65-F5344CB8AC3E}">
        <p14:creationId xmlns:p14="http://schemas.microsoft.com/office/powerpoint/2010/main" val="140239502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247650" y="1028700"/>
            <a:ext cx="11734800" cy="4705351"/>
          </a:xfrm>
        </p:spPr>
        <p:txBody>
          <a:bodyPr/>
          <a:lstStyle/>
          <a:p>
            <a:pPr marL="514350" indent="-514350">
              <a:lnSpc>
                <a:spcPct val="150000"/>
              </a:lnSpc>
              <a:buAutoNum type="alphaLcPeriod"/>
            </a:pPr>
            <a:r>
              <a:rPr lang="en-US" b="1" dirty="0" smtClean="0"/>
              <a:t>Electrons </a:t>
            </a:r>
            <a:r>
              <a:rPr lang="en-US" b="1" dirty="0"/>
              <a:t>move at speeds of less than a cm/sec in a dc current</a:t>
            </a:r>
          </a:p>
          <a:p>
            <a:pPr marL="514350" indent="-514350">
              <a:lnSpc>
                <a:spcPct val="150000"/>
              </a:lnSpc>
              <a:buAutoNum type="alphaLcPeriod"/>
            </a:pPr>
            <a:r>
              <a:rPr lang="en-US" b="1" dirty="0"/>
              <a:t>Heating a wire decreases electrical resistance</a:t>
            </a:r>
          </a:p>
          <a:p>
            <a:pPr marL="514350" indent="-514350">
              <a:lnSpc>
                <a:spcPct val="150000"/>
              </a:lnSpc>
              <a:buAutoNum type="alphaLcPeriod"/>
            </a:pPr>
            <a:r>
              <a:rPr lang="en-US" b="1" dirty="0"/>
              <a:t>Use a thicker wire to decrease electrical resistance</a:t>
            </a:r>
          </a:p>
          <a:p>
            <a:pPr marL="514350" indent="-514350">
              <a:lnSpc>
                <a:spcPct val="150000"/>
              </a:lnSpc>
              <a:buAutoNum type="alphaLcPeriod"/>
            </a:pPr>
            <a:r>
              <a:rPr lang="en-US" b="1" dirty="0"/>
              <a:t>The primary purpose of a lightning rod is to </a:t>
            </a:r>
            <a:r>
              <a:rPr lang="en-US" b="1" dirty="0" smtClean="0"/>
              <a:t>dissipate </a:t>
            </a:r>
            <a:r>
              <a:rPr lang="en-US" b="1" dirty="0"/>
              <a:t>ions from the structure</a:t>
            </a:r>
          </a:p>
          <a:p>
            <a:pPr marL="514350" indent="-514350">
              <a:lnSpc>
                <a:spcPct val="150000"/>
              </a:lnSpc>
              <a:buAutoNum type="alphaLcPeriod"/>
            </a:pPr>
            <a:r>
              <a:rPr lang="en-US" b="1" dirty="0"/>
              <a:t>It is better to be in a metal building during a lighting </a:t>
            </a:r>
            <a:r>
              <a:rPr lang="en-US" b="1" dirty="0" smtClean="0"/>
              <a:t>strike</a:t>
            </a:r>
            <a:endParaRPr lang="en-US" b="1" dirty="0"/>
          </a:p>
        </p:txBody>
      </p:sp>
      <p:sp>
        <p:nvSpPr>
          <p:cNvPr id="18" name="Text Placeholder 17"/>
          <p:cNvSpPr>
            <a:spLocks noGrp="1"/>
          </p:cNvSpPr>
          <p:nvPr>
            <p:ph type="body" sz="quarter" idx="16"/>
          </p:nvPr>
        </p:nvSpPr>
        <p:spPr/>
        <p:txBody>
          <a:bodyPr/>
          <a:lstStyle/>
          <a:p>
            <a:r>
              <a:rPr lang="en-US" dirty="0" smtClean="0"/>
              <a:t>10</a:t>
            </a:r>
            <a:endParaRPr lang="en-US" dirty="0"/>
          </a:p>
        </p:txBody>
      </p:sp>
      <p:sp>
        <p:nvSpPr>
          <p:cNvPr id="4" name="Title 3"/>
          <p:cNvSpPr>
            <a:spLocks noGrp="1"/>
          </p:cNvSpPr>
          <p:nvPr>
            <p:ph type="title"/>
          </p:nvPr>
        </p:nvSpPr>
        <p:spPr>
          <a:xfrm>
            <a:off x="609600" y="274638"/>
            <a:ext cx="10972800" cy="677862"/>
          </a:xfrm>
        </p:spPr>
        <p:txBody>
          <a:bodyPr>
            <a:normAutofit fontScale="90000"/>
          </a:bodyPr>
          <a:lstStyle/>
          <a:p>
            <a:r>
              <a:rPr lang="en-US" dirty="0"/>
              <a:t>Which is not correct?</a:t>
            </a:r>
          </a:p>
        </p:txBody>
      </p:sp>
    </p:spTree>
    <p:extLst>
      <p:ext uri="{BB962C8B-B14F-4D97-AF65-F5344CB8AC3E}">
        <p14:creationId xmlns:p14="http://schemas.microsoft.com/office/powerpoint/2010/main" val="34178485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409700" y="1873957"/>
            <a:ext cx="10420349" cy="3802944"/>
          </a:xfrm>
        </p:spPr>
        <p:txBody>
          <a:bodyPr/>
          <a:lstStyle/>
          <a:p>
            <a:pPr marL="514350" indent="-514350">
              <a:buAutoNum type="alphaLcPeriod"/>
            </a:pPr>
            <a:r>
              <a:rPr lang="en-US" dirty="0" smtClean="0"/>
              <a:t>Electrons </a:t>
            </a:r>
            <a:r>
              <a:rPr lang="en-US" dirty="0"/>
              <a:t>move at speeds of less than a </a:t>
            </a:r>
            <a:r>
              <a:rPr lang="en-US" dirty="0" smtClean="0"/>
              <a:t>cm/sec in a dc current</a:t>
            </a:r>
            <a:endParaRPr lang="en-US" dirty="0"/>
          </a:p>
          <a:p>
            <a:pPr marL="514350" indent="-514350">
              <a:buAutoNum type="alphaLcPeriod"/>
            </a:pPr>
            <a:r>
              <a:rPr lang="en-US" b="1" dirty="0">
                <a:solidFill>
                  <a:srgbClr val="FF0000"/>
                </a:solidFill>
              </a:rPr>
              <a:t>Heating a wire </a:t>
            </a:r>
            <a:r>
              <a:rPr lang="en-US" b="1" dirty="0" smtClean="0">
                <a:solidFill>
                  <a:srgbClr val="FF0000"/>
                </a:solidFill>
              </a:rPr>
              <a:t>decreases </a:t>
            </a:r>
            <a:r>
              <a:rPr lang="en-US" b="1" dirty="0">
                <a:solidFill>
                  <a:srgbClr val="FF0000"/>
                </a:solidFill>
              </a:rPr>
              <a:t>electrical resistance</a:t>
            </a:r>
          </a:p>
          <a:p>
            <a:pPr marL="514350" indent="-514350">
              <a:buAutoNum type="alphaLcPeriod"/>
            </a:pPr>
            <a:r>
              <a:rPr lang="en-US" dirty="0"/>
              <a:t>Use a thicker wire to decrease electrical resistance</a:t>
            </a:r>
          </a:p>
          <a:p>
            <a:pPr marL="514350" indent="-514350">
              <a:buAutoNum type="alphaLcPeriod"/>
            </a:pPr>
            <a:r>
              <a:rPr lang="en-US" dirty="0"/>
              <a:t>The primary purpose of a lightning rod is to </a:t>
            </a:r>
            <a:r>
              <a:rPr lang="en-US" dirty="0" smtClean="0"/>
              <a:t>dissipate </a:t>
            </a:r>
            <a:r>
              <a:rPr lang="en-US" dirty="0"/>
              <a:t>ions from the structure</a:t>
            </a:r>
          </a:p>
          <a:p>
            <a:pPr marL="514350" indent="-514350">
              <a:buAutoNum type="alphaLcPeriod"/>
            </a:pPr>
            <a:r>
              <a:rPr lang="en-US" dirty="0"/>
              <a:t>It is better to be in a metal building during a lighting strike</a:t>
            </a:r>
          </a:p>
        </p:txBody>
      </p:sp>
      <p:sp>
        <p:nvSpPr>
          <p:cNvPr id="18" name="Text Placeholder 17"/>
          <p:cNvSpPr>
            <a:spLocks noGrp="1"/>
          </p:cNvSpPr>
          <p:nvPr>
            <p:ph type="body" sz="quarter" idx="16"/>
          </p:nvPr>
        </p:nvSpPr>
        <p:spPr/>
        <p:txBody>
          <a:bodyPr/>
          <a:lstStyle/>
          <a:p>
            <a:r>
              <a:rPr lang="en-US" dirty="0" smtClean="0"/>
              <a:t>10</a:t>
            </a:r>
            <a:endParaRPr lang="en-US" dirty="0"/>
          </a:p>
        </p:txBody>
      </p:sp>
      <p:sp>
        <p:nvSpPr>
          <p:cNvPr id="4" name="Title 3"/>
          <p:cNvSpPr>
            <a:spLocks noGrp="1"/>
          </p:cNvSpPr>
          <p:nvPr>
            <p:ph type="title"/>
          </p:nvPr>
        </p:nvSpPr>
        <p:spPr/>
        <p:txBody>
          <a:bodyPr/>
          <a:lstStyle/>
          <a:p>
            <a:r>
              <a:rPr lang="en-US" dirty="0"/>
              <a:t>Which is </a:t>
            </a:r>
            <a:r>
              <a:rPr lang="en-US" b="1" dirty="0">
                <a:solidFill>
                  <a:srgbClr val="FF0000"/>
                </a:solidFill>
              </a:rPr>
              <a:t>not correct</a:t>
            </a:r>
            <a:r>
              <a:rPr lang="en-US" dirty="0"/>
              <a:t>?</a:t>
            </a:r>
          </a:p>
        </p:txBody>
      </p:sp>
    </p:spTree>
    <p:extLst>
      <p:ext uri="{BB962C8B-B14F-4D97-AF65-F5344CB8AC3E}">
        <p14:creationId xmlns:p14="http://schemas.microsoft.com/office/powerpoint/2010/main" val="426601889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1314450" y="1409700"/>
            <a:ext cx="10877550" cy="4229099"/>
          </a:xfrm>
        </p:spPr>
        <p:txBody>
          <a:bodyPr/>
          <a:lstStyle/>
          <a:p>
            <a:pPr marL="514350" indent="-514350">
              <a:lnSpc>
                <a:spcPct val="150000"/>
              </a:lnSpc>
              <a:buAutoNum type="alphaLcPeriod"/>
            </a:pPr>
            <a:r>
              <a:rPr lang="en-US" b="1" dirty="0" smtClean="0"/>
              <a:t>When one light in a string goes out, the others stay lit.</a:t>
            </a:r>
          </a:p>
          <a:p>
            <a:pPr marL="514350" indent="-514350">
              <a:lnSpc>
                <a:spcPct val="150000"/>
              </a:lnSpc>
              <a:buAutoNum type="alphaLcPeriod"/>
            </a:pPr>
            <a:r>
              <a:rPr lang="en-US" b="1" dirty="0" smtClean="0"/>
              <a:t>The source of the electrons in the circuit is the circuit itself</a:t>
            </a:r>
          </a:p>
          <a:p>
            <a:pPr marL="514350" indent="-514350">
              <a:lnSpc>
                <a:spcPct val="150000"/>
              </a:lnSpc>
              <a:buFont typeface="Arial" panose="020B0604020202020204" pitchFamily="34" charset="0"/>
              <a:buAutoNum type="alphaLcPeriod"/>
            </a:pPr>
            <a:r>
              <a:rPr lang="en-US" b="1" dirty="0" smtClean="0"/>
              <a:t>The electrical resistance increases as current flows though a string </a:t>
            </a:r>
            <a:r>
              <a:rPr lang="en-US" b="1" dirty="0"/>
              <a:t>of resistors in </a:t>
            </a:r>
            <a:r>
              <a:rPr lang="en-US" b="1" dirty="0" smtClean="0"/>
              <a:t>parallel</a:t>
            </a:r>
          </a:p>
          <a:p>
            <a:pPr marL="514350" indent="-514350">
              <a:lnSpc>
                <a:spcPct val="150000"/>
              </a:lnSpc>
              <a:buAutoNum type="alphaLcPeriod"/>
            </a:pPr>
            <a:r>
              <a:rPr lang="en-US" b="1" dirty="0" smtClean="0"/>
              <a:t>The amount of current in a wire equals the current in the filament in a lamp on it</a:t>
            </a:r>
            <a:endParaRPr lang="en-US" b="1" dirty="0"/>
          </a:p>
        </p:txBody>
      </p:sp>
      <p:sp>
        <p:nvSpPr>
          <p:cNvPr id="3" name="Text Placeholder 2"/>
          <p:cNvSpPr>
            <a:spLocks noGrp="1"/>
          </p:cNvSpPr>
          <p:nvPr>
            <p:ph type="body" sz="quarter" idx="16"/>
          </p:nvPr>
        </p:nvSpPr>
        <p:spPr/>
        <p:txBody>
          <a:bodyPr/>
          <a:lstStyle/>
          <a:p>
            <a:r>
              <a:rPr lang="en-US" dirty="0" smtClean="0"/>
              <a:t>11</a:t>
            </a:r>
            <a:endParaRPr lang="en-US" dirty="0"/>
          </a:p>
        </p:txBody>
      </p:sp>
      <p:sp>
        <p:nvSpPr>
          <p:cNvPr id="4" name="Title 3"/>
          <p:cNvSpPr>
            <a:spLocks noGrp="1"/>
          </p:cNvSpPr>
          <p:nvPr>
            <p:ph type="title"/>
          </p:nvPr>
        </p:nvSpPr>
        <p:spPr/>
        <p:txBody>
          <a:bodyPr>
            <a:normAutofit/>
          </a:bodyPr>
          <a:lstStyle/>
          <a:p>
            <a:r>
              <a:rPr lang="en-US" dirty="0" smtClean="0"/>
              <a:t>Which is NOT a property of a Parallel current?</a:t>
            </a:r>
            <a:endParaRPr lang="en-US" dirty="0"/>
          </a:p>
        </p:txBody>
      </p:sp>
    </p:spTree>
    <p:extLst>
      <p:ext uri="{BB962C8B-B14F-4D97-AF65-F5344CB8AC3E}">
        <p14:creationId xmlns:p14="http://schemas.microsoft.com/office/powerpoint/2010/main" val="15489788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3"/>
          </p:nvPr>
        </p:nvSpPr>
        <p:spPr>
          <a:xfrm>
            <a:off x="1123950" y="1371600"/>
            <a:ext cx="10839449" cy="4305299"/>
          </a:xfrm>
        </p:spPr>
        <p:txBody>
          <a:bodyPr/>
          <a:lstStyle/>
          <a:p>
            <a:pPr marL="514350" indent="-514350">
              <a:lnSpc>
                <a:spcPct val="150000"/>
              </a:lnSpc>
              <a:buAutoNum type="alphaLcPeriod"/>
            </a:pPr>
            <a:r>
              <a:rPr lang="en-US" b="1" dirty="0"/>
              <a:t>When one light in a string goes out, the others stay lit.</a:t>
            </a:r>
          </a:p>
          <a:p>
            <a:pPr marL="514350" indent="-514350">
              <a:lnSpc>
                <a:spcPct val="150000"/>
              </a:lnSpc>
              <a:buAutoNum type="alphaLcPeriod"/>
            </a:pPr>
            <a:r>
              <a:rPr lang="en-US" b="1" dirty="0"/>
              <a:t>The source of the electrons in the circuit is the circuit itself</a:t>
            </a:r>
          </a:p>
          <a:p>
            <a:pPr marL="514350" indent="-514350">
              <a:lnSpc>
                <a:spcPct val="150000"/>
              </a:lnSpc>
              <a:buAutoNum type="alphaLcPeriod"/>
            </a:pPr>
            <a:r>
              <a:rPr lang="en-US" b="1" dirty="0"/>
              <a:t>The electrical resistance </a:t>
            </a:r>
            <a:r>
              <a:rPr lang="en-US" b="1" strike="dblStrike" dirty="0"/>
              <a:t>increases</a:t>
            </a:r>
            <a:r>
              <a:rPr lang="en-US" b="1" dirty="0"/>
              <a:t> </a:t>
            </a:r>
            <a:r>
              <a:rPr lang="en-US" b="1" dirty="0" smtClean="0"/>
              <a:t>decreases as </a:t>
            </a:r>
            <a:r>
              <a:rPr lang="en-US" b="1" dirty="0"/>
              <a:t>current flows though a string of </a:t>
            </a:r>
            <a:r>
              <a:rPr lang="en-US" b="1" dirty="0" smtClean="0"/>
              <a:t>resistors in parallel</a:t>
            </a:r>
            <a:endParaRPr lang="en-US" b="1" dirty="0"/>
          </a:p>
          <a:p>
            <a:pPr marL="514350" indent="-514350">
              <a:lnSpc>
                <a:spcPct val="150000"/>
              </a:lnSpc>
              <a:buAutoNum type="alphaLcPeriod"/>
            </a:pPr>
            <a:r>
              <a:rPr lang="en-US" b="1" dirty="0"/>
              <a:t>The amount of current in a wire equals the current in the filament in a lamp on </a:t>
            </a:r>
            <a:r>
              <a:rPr lang="en-US" b="1" dirty="0" smtClean="0"/>
              <a:t>it</a:t>
            </a:r>
            <a:endParaRPr lang="en-US" b="1" dirty="0"/>
          </a:p>
        </p:txBody>
      </p:sp>
      <p:sp>
        <p:nvSpPr>
          <p:cNvPr id="7" name="Text Placeholder 6"/>
          <p:cNvSpPr>
            <a:spLocks noGrp="1"/>
          </p:cNvSpPr>
          <p:nvPr>
            <p:ph type="body" sz="quarter" idx="16"/>
          </p:nvPr>
        </p:nvSpPr>
        <p:spPr/>
        <p:txBody>
          <a:bodyPr/>
          <a:lstStyle/>
          <a:p>
            <a:r>
              <a:rPr lang="en-US" dirty="0" smtClean="0"/>
              <a:t>11</a:t>
            </a:r>
            <a:endParaRPr lang="en-US" dirty="0"/>
          </a:p>
        </p:txBody>
      </p:sp>
      <p:sp>
        <p:nvSpPr>
          <p:cNvPr id="5" name="Title 4"/>
          <p:cNvSpPr>
            <a:spLocks noGrp="1"/>
          </p:cNvSpPr>
          <p:nvPr>
            <p:ph type="title"/>
          </p:nvPr>
        </p:nvSpPr>
        <p:spPr/>
        <p:txBody>
          <a:bodyPr/>
          <a:lstStyle/>
          <a:p>
            <a:r>
              <a:rPr lang="en-US" dirty="0"/>
              <a:t>Which is NOT a property of a Parallel current?</a:t>
            </a:r>
          </a:p>
        </p:txBody>
      </p:sp>
    </p:spTree>
    <p:extLst>
      <p:ext uri="{BB962C8B-B14F-4D97-AF65-F5344CB8AC3E}">
        <p14:creationId xmlns:p14="http://schemas.microsoft.com/office/powerpoint/2010/main" val="3498466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1841679" y="1873957"/>
            <a:ext cx="9169221" cy="3574344"/>
          </a:xfrm>
        </p:spPr>
        <p:txBody>
          <a:bodyPr/>
          <a:lstStyle/>
          <a:p>
            <a:pPr>
              <a:lnSpc>
                <a:spcPct val="150000"/>
              </a:lnSpc>
            </a:pPr>
            <a:r>
              <a:rPr lang="en-US" b="1" dirty="0" smtClean="0"/>
              <a:t>A 100 Watt lamp glows brighter than a 40 Watt because the electrical resistance of the 100 W is </a:t>
            </a:r>
            <a:r>
              <a:rPr lang="en-US" b="1" u="sng" dirty="0" smtClean="0"/>
              <a:t>less</a:t>
            </a:r>
            <a:r>
              <a:rPr lang="en-US" b="1" dirty="0" smtClean="0"/>
              <a:t>.</a:t>
            </a:r>
          </a:p>
          <a:p>
            <a:endParaRPr lang="en-US" dirty="0"/>
          </a:p>
          <a:p>
            <a:r>
              <a:rPr lang="en-US" dirty="0" smtClean="0"/>
              <a:t>True/False</a:t>
            </a:r>
          </a:p>
          <a:p>
            <a:endParaRPr lang="en-US" dirty="0"/>
          </a:p>
        </p:txBody>
      </p:sp>
      <p:sp>
        <p:nvSpPr>
          <p:cNvPr id="3" name="Text Placeholder 2"/>
          <p:cNvSpPr>
            <a:spLocks noGrp="1"/>
          </p:cNvSpPr>
          <p:nvPr>
            <p:ph type="body" sz="quarter" idx="16"/>
          </p:nvPr>
        </p:nvSpPr>
        <p:spPr/>
        <p:txBody>
          <a:bodyPr/>
          <a:lstStyle/>
          <a:p>
            <a:r>
              <a:rPr lang="en-US" dirty="0" smtClean="0"/>
              <a:t>12</a:t>
            </a:r>
            <a:endParaRPr lang="en-US" dirty="0"/>
          </a:p>
        </p:txBody>
      </p:sp>
      <p:sp>
        <p:nvSpPr>
          <p:cNvPr id="4" name="Title 3"/>
          <p:cNvSpPr>
            <a:spLocks noGrp="1"/>
          </p:cNvSpPr>
          <p:nvPr>
            <p:ph type="title"/>
          </p:nvPr>
        </p:nvSpPr>
        <p:spPr>
          <a:xfrm>
            <a:off x="609600" y="274638"/>
            <a:ext cx="10972800" cy="525462"/>
          </a:xfrm>
        </p:spPr>
        <p:txBody>
          <a:bodyPr>
            <a:normAutofit fontScale="90000"/>
          </a:bodyPr>
          <a:lstStyle/>
          <a:p>
            <a:r>
              <a:rPr lang="en-US" dirty="0" smtClean="0"/>
              <a:t>Match the following</a:t>
            </a:r>
            <a:endParaRPr lang="en-US" dirty="0"/>
          </a:p>
        </p:txBody>
      </p:sp>
    </p:spTree>
    <p:extLst>
      <p:ext uri="{BB962C8B-B14F-4D97-AF65-F5344CB8AC3E}">
        <p14:creationId xmlns:p14="http://schemas.microsoft.com/office/powerpoint/2010/main" val="25320772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3"/>
          </p:nvPr>
        </p:nvSpPr>
        <p:spPr>
          <a:xfrm>
            <a:off x="1841678" y="1873956"/>
            <a:ext cx="9988371" cy="3421943"/>
          </a:xfrm>
        </p:spPr>
        <p:txBody>
          <a:bodyPr/>
          <a:lstStyle/>
          <a:p>
            <a:pPr algn="ctr">
              <a:lnSpc>
                <a:spcPct val="150000"/>
              </a:lnSpc>
            </a:pPr>
            <a:r>
              <a:rPr lang="en-US" b="1" dirty="0"/>
              <a:t>A 100 Watt lamp glows brighter than a 40 Watt because the electrical resistance of the 100 W is less.</a:t>
            </a:r>
          </a:p>
          <a:p>
            <a:pPr algn="ctr">
              <a:lnSpc>
                <a:spcPct val="150000"/>
              </a:lnSpc>
            </a:pPr>
            <a:endParaRPr lang="en-US" b="1" dirty="0"/>
          </a:p>
          <a:p>
            <a:pPr algn="ctr">
              <a:lnSpc>
                <a:spcPct val="150000"/>
              </a:lnSpc>
            </a:pPr>
            <a:r>
              <a:rPr lang="en-US" b="1" u="sng" dirty="0">
                <a:solidFill>
                  <a:srgbClr val="C00000"/>
                </a:solidFill>
              </a:rPr>
              <a:t>True</a:t>
            </a:r>
            <a:r>
              <a:rPr lang="en-US" b="1" dirty="0"/>
              <a:t>/False</a:t>
            </a:r>
          </a:p>
          <a:p>
            <a:pPr algn="ctr"/>
            <a:endParaRPr lang="en-US" dirty="0"/>
          </a:p>
        </p:txBody>
      </p:sp>
      <p:sp>
        <p:nvSpPr>
          <p:cNvPr id="7" name="Text Placeholder 6"/>
          <p:cNvSpPr>
            <a:spLocks noGrp="1"/>
          </p:cNvSpPr>
          <p:nvPr>
            <p:ph type="body" sz="quarter" idx="16"/>
          </p:nvPr>
        </p:nvSpPr>
        <p:spPr/>
        <p:txBody>
          <a:bodyPr/>
          <a:lstStyle/>
          <a:p>
            <a:r>
              <a:rPr lang="en-US" dirty="0" smtClean="0"/>
              <a:t>12</a:t>
            </a:r>
            <a:endParaRPr lang="en-US" dirty="0"/>
          </a:p>
        </p:txBody>
      </p:sp>
      <p:sp>
        <p:nvSpPr>
          <p:cNvPr id="5" name="Title 4"/>
          <p:cNvSpPr>
            <a:spLocks noGrp="1"/>
          </p:cNvSpPr>
          <p:nvPr>
            <p:ph type="title"/>
          </p:nvPr>
        </p:nvSpPr>
        <p:spPr/>
        <p:txBody>
          <a:bodyPr/>
          <a:lstStyle/>
          <a:p>
            <a:endParaRPr lang="en-US" dirty="0"/>
          </a:p>
        </p:txBody>
      </p:sp>
    </p:spTree>
    <p:extLst>
      <p:ext uri="{BB962C8B-B14F-4D97-AF65-F5344CB8AC3E}">
        <p14:creationId xmlns:p14="http://schemas.microsoft.com/office/powerpoint/2010/main" val="333786125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085850" y="1466850"/>
            <a:ext cx="10934699" cy="4248149"/>
          </a:xfrm>
        </p:spPr>
        <p:txBody>
          <a:bodyPr/>
          <a:lstStyle/>
          <a:p>
            <a:pPr marL="514350" indent="-514350">
              <a:lnSpc>
                <a:spcPct val="150000"/>
              </a:lnSpc>
              <a:buAutoNum type="alphaLcPeriod"/>
            </a:pPr>
            <a:r>
              <a:rPr lang="en-US" b="1" dirty="0" smtClean="0"/>
              <a:t>Electrical diode converts ac to dc</a:t>
            </a:r>
          </a:p>
          <a:p>
            <a:pPr marL="514350" indent="-514350">
              <a:lnSpc>
                <a:spcPct val="150000"/>
              </a:lnSpc>
              <a:buAutoNum type="alphaLcPeriod"/>
            </a:pPr>
            <a:r>
              <a:rPr lang="en-US" b="1" dirty="0" smtClean="0"/>
              <a:t>The source of electrons in an electric cord is the electric cord itself</a:t>
            </a:r>
          </a:p>
          <a:p>
            <a:pPr marL="514350" indent="-514350">
              <a:lnSpc>
                <a:spcPct val="150000"/>
              </a:lnSpc>
              <a:buAutoNum type="alphaLcPeriod"/>
            </a:pPr>
            <a:r>
              <a:rPr lang="en-US" b="1" dirty="0" smtClean="0"/>
              <a:t>A potential difference is necessary for current to flow in a wire.</a:t>
            </a:r>
          </a:p>
          <a:p>
            <a:pPr marL="514350" indent="-514350">
              <a:lnSpc>
                <a:spcPct val="150000"/>
              </a:lnSpc>
              <a:buFont typeface="Arial" panose="020B0604020202020204" pitchFamily="34" charset="0"/>
              <a:buAutoNum type="alphaLcPeriod"/>
            </a:pPr>
            <a:r>
              <a:rPr lang="en-US" b="1" dirty="0"/>
              <a:t>A safety fuse is connected to a circuit in parallel</a:t>
            </a:r>
          </a:p>
          <a:p>
            <a:pPr marL="514350" indent="-514350">
              <a:lnSpc>
                <a:spcPct val="150000"/>
              </a:lnSpc>
              <a:buAutoNum type="alphaLcPeriod"/>
            </a:pPr>
            <a:endParaRPr lang="en-US" b="1" dirty="0"/>
          </a:p>
        </p:txBody>
      </p:sp>
      <p:sp>
        <p:nvSpPr>
          <p:cNvPr id="18" name="Text Placeholder 17"/>
          <p:cNvSpPr>
            <a:spLocks noGrp="1"/>
          </p:cNvSpPr>
          <p:nvPr>
            <p:ph type="body" sz="quarter" idx="16"/>
          </p:nvPr>
        </p:nvSpPr>
        <p:spPr/>
        <p:txBody>
          <a:bodyPr/>
          <a:lstStyle/>
          <a:p>
            <a:r>
              <a:rPr lang="en-US" dirty="0" smtClean="0"/>
              <a:t>13</a:t>
            </a:r>
            <a:endParaRPr lang="en-US" dirty="0"/>
          </a:p>
        </p:txBody>
      </p:sp>
      <p:sp>
        <p:nvSpPr>
          <p:cNvPr id="4" name="Title 3"/>
          <p:cNvSpPr>
            <a:spLocks noGrp="1"/>
          </p:cNvSpPr>
          <p:nvPr>
            <p:ph type="title"/>
          </p:nvPr>
        </p:nvSpPr>
        <p:spPr/>
        <p:txBody>
          <a:bodyPr/>
          <a:lstStyle/>
          <a:p>
            <a:r>
              <a:rPr lang="en-US" dirty="0"/>
              <a:t>Which is not correct?</a:t>
            </a:r>
          </a:p>
        </p:txBody>
      </p:sp>
    </p:spTree>
    <p:extLst>
      <p:ext uri="{BB962C8B-B14F-4D97-AF65-F5344CB8AC3E}">
        <p14:creationId xmlns:p14="http://schemas.microsoft.com/office/powerpoint/2010/main" val="42462331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342900" y="1504950"/>
            <a:ext cx="11849100" cy="4210049"/>
          </a:xfrm>
        </p:spPr>
        <p:txBody>
          <a:bodyPr/>
          <a:lstStyle/>
          <a:p>
            <a:pPr marL="514350" indent="-514350">
              <a:lnSpc>
                <a:spcPct val="150000"/>
              </a:lnSpc>
              <a:buAutoNum type="alphaLcPeriod"/>
            </a:pPr>
            <a:r>
              <a:rPr lang="en-US" b="1" dirty="0" smtClean="0"/>
              <a:t>Electrical </a:t>
            </a:r>
            <a:r>
              <a:rPr lang="en-US" b="1" dirty="0"/>
              <a:t>diode converts ac to dc</a:t>
            </a:r>
          </a:p>
          <a:p>
            <a:pPr marL="514350" indent="-514350">
              <a:lnSpc>
                <a:spcPct val="150000"/>
              </a:lnSpc>
              <a:buAutoNum type="alphaLcPeriod"/>
            </a:pPr>
            <a:r>
              <a:rPr lang="en-US" b="1" dirty="0" smtClean="0"/>
              <a:t>The </a:t>
            </a:r>
            <a:r>
              <a:rPr lang="en-US" b="1" dirty="0"/>
              <a:t>source of electrons in an electric cord is the electric cord itself</a:t>
            </a:r>
          </a:p>
          <a:p>
            <a:pPr marL="514350" indent="-514350">
              <a:lnSpc>
                <a:spcPct val="150000"/>
              </a:lnSpc>
              <a:buAutoNum type="alphaLcPeriod"/>
            </a:pPr>
            <a:r>
              <a:rPr lang="en-US" b="1" dirty="0"/>
              <a:t>A potential difference is necessary for current to flow in a wire</a:t>
            </a:r>
            <a:r>
              <a:rPr lang="en-US" b="1" dirty="0" smtClean="0"/>
              <a:t>.</a:t>
            </a:r>
          </a:p>
          <a:p>
            <a:pPr marL="514350" indent="-514350">
              <a:lnSpc>
                <a:spcPct val="150000"/>
              </a:lnSpc>
              <a:buAutoNum type="alphaLcPeriod"/>
            </a:pPr>
            <a:r>
              <a:rPr lang="en-US" b="1" dirty="0" smtClean="0"/>
              <a:t>A safety fuse is connected to a circuit in </a:t>
            </a:r>
            <a:r>
              <a:rPr lang="en-US" b="1" strike="dblStrike" dirty="0" smtClean="0"/>
              <a:t>parallel</a:t>
            </a:r>
            <a:r>
              <a:rPr lang="en-US" b="1" dirty="0" smtClean="0"/>
              <a:t> </a:t>
            </a:r>
            <a:r>
              <a:rPr lang="en-US" b="1" u="sng" dirty="0" smtClean="0">
                <a:solidFill>
                  <a:srgbClr val="C00000"/>
                </a:solidFill>
              </a:rPr>
              <a:t>series.</a:t>
            </a:r>
            <a:endParaRPr lang="en-US" b="1" u="sng" dirty="0">
              <a:solidFill>
                <a:srgbClr val="C00000"/>
              </a:solidFill>
            </a:endParaRPr>
          </a:p>
        </p:txBody>
      </p:sp>
      <p:sp>
        <p:nvSpPr>
          <p:cNvPr id="18" name="Text Placeholder 17"/>
          <p:cNvSpPr>
            <a:spLocks noGrp="1"/>
          </p:cNvSpPr>
          <p:nvPr>
            <p:ph type="body" sz="quarter" idx="16"/>
          </p:nvPr>
        </p:nvSpPr>
        <p:spPr/>
        <p:txBody>
          <a:bodyPr/>
          <a:lstStyle/>
          <a:p>
            <a:r>
              <a:rPr lang="en-US" dirty="0" smtClean="0"/>
              <a:t>13</a:t>
            </a:r>
            <a:endParaRPr lang="en-US" dirty="0"/>
          </a:p>
        </p:txBody>
      </p:sp>
      <p:sp>
        <p:nvSpPr>
          <p:cNvPr id="4" name="Title 3"/>
          <p:cNvSpPr>
            <a:spLocks noGrp="1"/>
          </p:cNvSpPr>
          <p:nvPr>
            <p:ph type="title"/>
          </p:nvPr>
        </p:nvSpPr>
        <p:spPr/>
        <p:txBody>
          <a:bodyPr/>
          <a:lstStyle/>
          <a:p>
            <a:r>
              <a:rPr lang="en-US" dirty="0"/>
              <a:t>Which is not correct?</a:t>
            </a:r>
          </a:p>
        </p:txBody>
      </p:sp>
    </p:spTree>
    <p:extLst>
      <p:ext uri="{BB962C8B-B14F-4D97-AF65-F5344CB8AC3E}">
        <p14:creationId xmlns:p14="http://schemas.microsoft.com/office/powerpoint/2010/main" val="766059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419100" y="1123950"/>
            <a:ext cx="11772900" cy="4857750"/>
          </a:xfrm>
        </p:spPr>
        <p:txBody>
          <a:bodyPr/>
          <a:lstStyle/>
          <a:p>
            <a:pPr marL="514350" indent="-514350">
              <a:lnSpc>
                <a:spcPct val="150000"/>
              </a:lnSpc>
              <a:buAutoNum type="alphaLcPeriod"/>
            </a:pPr>
            <a:r>
              <a:rPr lang="en-US" sz="2400" b="1" dirty="0" smtClean="0"/>
              <a:t>As more lamps are put into a series circuit, the overall current in the power source decreases</a:t>
            </a:r>
          </a:p>
          <a:p>
            <a:pPr marL="514350" indent="-514350">
              <a:lnSpc>
                <a:spcPct val="150000"/>
              </a:lnSpc>
              <a:buAutoNum type="alphaLcPeriod"/>
            </a:pPr>
            <a:r>
              <a:rPr lang="en-US" sz="2400" b="1" dirty="0" smtClean="0"/>
              <a:t>As more lamps are put into a parallel circuit, the overall current in the power source will increase</a:t>
            </a:r>
          </a:p>
          <a:p>
            <a:pPr marL="514350" indent="-514350">
              <a:lnSpc>
                <a:spcPct val="150000"/>
              </a:lnSpc>
              <a:buAutoNum type="alphaLcPeriod"/>
            </a:pPr>
            <a:r>
              <a:rPr lang="en-US" sz="2400" b="1" dirty="0" smtClean="0"/>
              <a:t>A safety fuse should always be hooked up in parallel</a:t>
            </a:r>
          </a:p>
          <a:p>
            <a:pPr marL="514350" indent="-514350">
              <a:lnSpc>
                <a:spcPct val="150000"/>
              </a:lnSpc>
              <a:buAutoNum type="alphaLcPeriod"/>
            </a:pPr>
            <a:r>
              <a:rPr lang="en-US" sz="2400" b="1" dirty="0" smtClean="0"/>
              <a:t>When two lamps are connected in series to a battery, the electrical resistance that the battery senses is more than the resistance of either lamp</a:t>
            </a:r>
          </a:p>
        </p:txBody>
      </p:sp>
      <p:sp>
        <p:nvSpPr>
          <p:cNvPr id="18" name="Text Placeholder 17"/>
          <p:cNvSpPr>
            <a:spLocks noGrp="1"/>
          </p:cNvSpPr>
          <p:nvPr>
            <p:ph type="body" sz="quarter" idx="16"/>
          </p:nvPr>
        </p:nvSpPr>
        <p:spPr/>
        <p:txBody>
          <a:bodyPr/>
          <a:lstStyle/>
          <a:p>
            <a:r>
              <a:rPr lang="en-US" dirty="0" smtClean="0"/>
              <a:t>14</a:t>
            </a:r>
            <a:endParaRPr lang="en-US" dirty="0"/>
          </a:p>
        </p:txBody>
      </p:sp>
      <p:sp>
        <p:nvSpPr>
          <p:cNvPr id="4" name="Title 3"/>
          <p:cNvSpPr>
            <a:spLocks noGrp="1"/>
          </p:cNvSpPr>
          <p:nvPr>
            <p:ph type="title"/>
          </p:nvPr>
        </p:nvSpPr>
        <p:spPr>
          <a:xfrm>
            <a:off x="609600" y="274638"/>
            <a:ext cx="10972800" cy="639762"/>
          </a:xfrm>
        </p:spPr>
        <p:txBody>
          <a:bodyPr>
            <a:normAutofit fontScale="90000"/>
          </a:bodyPr>
          <a:lstStyle/>
          <a:p>
            <a:r>
              <a:rPr lang="en-US" dirty="0"/>
              <a:t>Which of the following is not correct?</a:t>
            </a:r>
          </a:p>
        </p:txBody>
      </p:sp>
    </p:spTree>
    <p:extLst>
      <p:ext uri="{BB962C8B-B14F-4D97-AF65-F5344CB8AC3E}">
        <p14:creationId xmlns:p14="http://schemas.microsoft.com/office/powerpoint/2010/main" val="11624074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a:xfrm>
            <a:off x="1841678" y="1873956"/>
            <a:ext cx="10102671" cy="3631494"/>
          </a:xfrm>
        </p:spPr>
        <p:txBody>
          <a:bodyPr/>
          <a:lstStyle/>
          <a:p>
            <a:pPr marL="514350" indent="-514350">
              <a:buAutoNum type="alphaLcPeriod"/>
            </a:pPr>
            <a:r>
              <a:rPr lang="en-US" dirty="0" smtClean="0"/>
              <a:t>Protons = electrons in a neutral atom</a:t>
            </a:r>
          </a:p>
          <a:p>
            <a:pPr marL="514350" indent="-514350">
              <a:buAutoNum type="alphaLcPeriod"/>
            </a:pPr>
            <a:r>
              <a:rPr lang="en-US" dirty="0" smtClean="0"/>
              <a:t>The force behind all chemical reactions is electrical</a:t>
            </a:r>
          </a:p>
          <a:p>
            <a:pPr marL="514350" indent="-514350">
              <a:buAutoNum type="alphaLcPeriod"/>
            </a:pPr>
            <a:r>
              <a:rPr lang="en-US" dirty="0" smtClean="0"/>
              <a:t>Charge is quantized, occurring in whole number multiples of the charge of one electron</a:t>
            </a:r>
          </a:p>
          <a:p>
            <a:pPr marL="514350" indent="-514350">
              <a:buAutoNum type="alphaLcPeriod"/>
            </a:pPr>
            <a:r>
              <a:rPr lang="en-US" dirty="0" smtClean="0"/>
              <a:t>A coulomb is a specific number of quarks</a:t>
            </a:r>
          </a:p>
          <a:p>
            <a:pPr marL="514350" indent="-514350">
              <a:buAutoNum type="alphaLcPeriod"/>
            </a:pPr>
            <a:r>
              <a:rPr lang="en-US" dirty="0" smtClean="0"/>
              <a:t>If electrons are transferred to a neutral object, it becomes negatively charged</a:t>
            </a:r>
            <a:endParaRPr lang="en-US" dirty="0"/>
          </a:p>
        </p:txBody>
      </p:sp>
      <p:sp>
        <p:nvSpPr>
          <p:cNvPr id="5" name="Text Placeholder 4"/>
          <p:cNvSpPr>
            <a:spLocks noGrp="1"/>
          </p:cNvSpPr>
          <p:nvPr>
            <p:ph type="body" sz="quarter" idx="16"/>
          </p:nvPr>
        </p:nvSpPr>
        <p:spPr/>
        <p:txBody>
          <a:bodyPr/>
          <a:lstStyle/>
          <a:p>
            <a:r>
              <a:rPr lang="en-US" dirty="0" smtClean="0"/>
              <a:t>1</a:t>
            </a:r>
            <a:endParaRPr lang="en-US" dirty="0"/>
          </a:p>
        </p:txBody>
      </p:sp>
      <p:sp>
        <p:nvSpPr>
          <p:cNvPr id="3" name="Title 2"/>
          <p:cNvSpPr>
            <a:spLocks noGrp="1"/>
          </p:cNvSpPr>
          <p:nvPr>
            <p:ph type="title"/>
          </p:nvPr>
        </p:nvSpPr>
        <p:spPr/>
        <p:txBody>
          <a:bodyPr/>
          <a:lstStyle/>
          <a:p>
            <a:r>
              <a:rPr lang="en-US" dirty="0" smtClean="0"/>
              <a:t>Which is not correct?</a:t>
            </a:r>
            <a:endParaRPr lang="en-US" dirty="0"/>
          </a:p>
        </p:txBody>
      </p:sp>
    </p:spTree>
    <p:extLst>
      <p:ext uri="{BB962C8B-B14F-4D97-AF65-F5344CB8AC3E}">
        <p14:creationId xmlns:p14="http://schemas.microsoft.com/office/powerpoint/2010/main" val="30714524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400050" y="1333500"/>
            <a:ext cx="11791949" cy="4419599"/>
          </a:xfrm>
        </p:spPr>
        <p:txBody>
          <a:bodyPr/>
          <a:lstStyle/>
          <a:p>
            <a:pPr marL="514350" indent="-514350">
              <a:lnSpc>
                <a:spcPct val="150000"/>
              </a:lnSpc>
              <a:buAutoNum type="alphaLcPeriod"/>
            </a:pPr>
            <a:r>
              <a:rPr lang="en-US" sz="2800" dirty="0" smtClean="0"/>
              <a:t>As </a:t>
            </a:r>
            <a:r>
              <a:rPr lang="en-US" sz="2800" dirty="0"/>
              <a:t>more lamps are put into a series circuit, the overall current in the power source decreases</a:t>
            </a:r>
          </a:p>
          <a:p>
            <a:pPr marL="514350" indent="-514350">
              <a:lnSpc>
                <a:spcPct val="150000"/>
              </a:lnSpc>
              <a:buAutoNum type="alphaLcPeriod"/>
            </a:pPr>
            <a:r>
              <a:rPr lang="en-US" sz="2800" dirty="0"/>
              <a:t>As more lamps are put into a parallel circuit, the overall current in the power source will increase</a:t>
            </a:r>
          </a:p>
          <a:p>
            <a:pPr marL="514350" indent="-514350">
              <a:lnSpc>
                <a:spcPct val="150000"/>
              </a:lnSpc>
              <a:buAutoNum type="alphaLcPeriod"/>
            </a:pPr>
            <a:r>
              <a:rPr lang="en-US" sz="2800" b="1" dirty="0" smtClean="0">
                <a:solidFill>
                  <a:srgbClr val="FF0000"/>
                </a:solidFill>
              </a:rPr>
              <a:t>A </a:t>
            </a:r>
            <a:r>
              <a:rPr lang="en-US" sz="2800" b="1" dirty="0">
                <a:solidFill>
                  <a:srgbClr val="FF0000"/>
                </a:solidFill>
              </a:rPr>
              <a:t>safety fuse should always be hooked up in parallel</a:t>
            </a:r>
          </a:p>
          <a:p>
            <a:pPr marL="514350" indent="-514350">
              <a:lnSpc>
                <a:spcPct val="150000"/>
              </a:lnSpc>
              <a:buAutoNum type="alphaLcPeriod"/>
            </a:pPr>
            <a:r>
              <a:rPr lang="en-US" sz="2800" dirty="0"/>
              <a:t>When two lamps are connected in series to a battery, the electrical resistance that the battery senses is more than the resistance of either </a:t>
            </a:r>
            <a:r>
              <a:rPr lang="en-US" sz="2800" dirty="0" smtClean="0"/>
              <a:t>lamp</a:t>
            </a:r>
            <a:endParaRPr lang="en-US" sz="2800" dirty="0"/>
          </a:p>
        </p:txBody>
      </p:sp>
      <p:sp>
        <p:nvSpPr>
          <p:cNvPr id="18" name="Text Placeholder 17"/>
          <p:cNvSpPr>
            <a:spLocks noGrp="1"/>
          </p:cNvSpPr>
          <p:nvPr>
            <p:ph type="body" sz="quarter" idx="16"/>
          </p:nvPr>
        </p:nvSpPr>
        <p:spPr/>
        <p:txBody>
          <a:bodyPr/>
          <a:lstStyle/>
          <a:p>
            <a:r>
              <a:rPr lang="en-US" dirty="0" smtClean="0"/>
              <a:t>14</a:t>
            </a:r>
            <a:endParaRPr lang="en-US" dirty="0"/>
          </a:p>
        </p:txBody>
      </p:sp>
      <p:sp>
        <p:nvSpPr>
          <p:cNvPr id="4" name="Title 3"/>
          <p:cNvSpPr>
            <a:spLocks noGrp="1"/>
          </p:cNvSpPr>
          <p:nvPr>
            <p:ph type="title"/>
          </p:nvPr>
        </p:nvSpPr>
        <p:spPr>
          <a:xfrm>
            <a:off x="609600" y="274638"/>
            <a:ext cx="10972800" cy="658812"/>
          </a:xfrm>
        </p:spPr>
        <p:txBody>
          <a:bodyPr>
            <a:normAutofit fontScale="90000"/>
          </a:bodyPr>
          <a:lstStyle/>
          <a:p>
            <a:r>
              <a:rPr lang="en-US" dirty="0"/>
              <a:t>Which of the following is not correct?</a:t>
            </a:r>
          </a:p>
        </p:txBody>
      </p:sp>
    </p:spTree>
    <p:extLst>
      <p:ext uri="{BB962C8B-B14F-4D97-AF65-F5344CB8AC3E}">
        <p14:creationId xmlns:p14="http://schemas.microsoft.com/office/powerpoint/2010/main" val="324461093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9" y="1873956"/>
            <a:ext cx="10007422" cy="3364793"/>
          </a:xfrm>
        </p:spPr>
        <p:txBody>
          <a:bodyPr/>
          <a:lstStyle/>
          <a:p>
            <a:pPr marL="514350" indent="-514350">
              <a:lnSpc>
                <a:spcPct val="150000"/>
              </a:lnSpc>
              <a:buAutoNum type="alphaLcPeriod"/>
            </a:pPr>
            <a:r>
              <a:rPr lang="en-US" b="1" dirty="0" smtClean="0"/>
              <a:t>The same in each lamp</a:t>
            </a:r>
          </a:p>
          <a:p>
            <a:pPr marL="514350" indent="-514350">
              <a:lnSpc>
                <a:spcPct val="150000"/>
              </a:lnSpc>
              <a:buAutoNum type="alphaLcPeriod"/>
            </a:pPr>
            <a:r>
              <a:rPr lang="en-US" b="1" dirty="0" smtClean="0"/>
              <a:t>Greater in the lamp with the thick filament</a:t>
            </a:r>
          </a:p>
          <a:p>
            <a:pPr marL="514350" indent="-514350">
              <a:lnSpc>
                <a:spcPct val="150000"/>
              </a:lnSpc>
              <a:buAutoNum type="alphaLcPeriod"/>
            </a:pPr>
            <a:r>
              <a:rPr lang="en-US" b="1" dirty="0" smtClean="0"/>
              <a:t>Greater in the lamp with the thin filament </a:t>
            </a:r>
            <a:endParaRPr lang="en-US" b="1" dirty="0"/>
          </a:p>
        </p:txBody>
      </p:sp>
      <p:sp>
        <p:nvSpPr>
          <p:cNvPr id="18" name="Text Placeholder 17"/>
          <p:cNvSpPr>
            <a:spLocks noGrp="1"/>
          </p:cNvSpPr>
          <p:nvPr>
            <p:ph type="body" sz="quarter" idx="16"/>
          </p:nvPr>
        </p:nvSpPr>
        <p:spPr/>
        <p:txBody>
          <a:bodyPr/>
          <a:lstStyle/>
          <a:p>
            <a:r>
              <a:rPr lang="en-US" dirty="0" smtClean="0"/>
              <a:t>15</a:t>
            </a:r>
            <a:endParaRPr lang="en-US" dirty="0"/>
          </a:p>
        </p:txBody>
      </p:sp>
      <p:sp>
        <p:nvSpPr>
          <p:cNvPr id="4" name="Title 3"/>
          <p:cNvSpPr>
            <a:spLocks noGrp="1"/>
          </p:cNvSpPr>
          <p:nvPr>
            <p:ph type="title"/>
          </p:nvPr>
        </p:nvSpPr>
        <p:spPr>
          <a:xfrm>
            <a:off x="1771650" y="274638"/>
            <a:ext cx="9810750" cy="1973262"/>
          </a:xfrm>
        </p:spPr>
        <p:txBody>
          <a:bodyPr>
            <a:normAutofit/>
          </a:bodyPr>
          <a:lstStyle/>
          <a:p>
            <a:r>
              <a:rPr lang="en-US" sz="4000" b="1" dirty="0" smtClean="0"/>
              <a:t>Two </a:t>
            </a:r>
            <a:r>
              <a:rPr lang="en-US" sz="4000" b="1" dirty="0"/>
              <a:t>lamps are connected in series. One has a thick filament and the 2</a:t>
            </a:r>
            <a:r>
              <a:rPr lang="en-US" sz="4000" b="1" baseline="30000" dirty="0"/>
              <a:t>nd</a:t>
            </a:r>
            <a:r>
              <a:rPr lang="en-US" sz="4000" b="1" dirty="0"/>
              <a:t> has a thin filament. The current </a:t>
            </a:r>
            <a:r>
              <a:rPr lang="en-US" sz="4000" b="1" dirty="0" smtClean="0"/>
              <a:t>is</a:t>
            </a:r>
            <a:endParaRPr lang="en-US" dirty="0"/>
          </a:p>
        </p:txBody>
      </p:sp>
    </p:spTree>
    <p:extLst>
      <p:ext uri="{BB962C8B-B14F-4D97-AF65-F5344CB8AC3E}">
        <p14:creationId xmlns:p14="http://schemas.microsoft.com/office/powerpoint/2010/main" val="28065628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9" y="2705100"/>
            <a:ext cx="9321622" cy="2990849"/>
          </a:xfrm>
        </p:spPr>
        <p:txBody>
          <a:bodyPr/>
          <a:lstStyle/>
          <a:p>
            <a:pPr marL="514350" indent="-514350">
              <a:lnSpc>
                <a:spcPct val="150000"/>
              </a:lnSpc>
              <a:buAutoNum type="alphaLcPeriod"/>
            </a:pPr>
            <a:r>
              <a:rPr lang="en-US" b="1" u="sng" dirty="0" smtClean="0">
                <a:solidFill>
                  <a:srgbClr val="C00000"/>
                </a:solidFill>
              </a:rPr>
              <a:t>The </a:t>
            </a:r>
            <a:r>
              <a:rPr lang="en-US" b="1" u="sng" dirty="0">
                <a:solidFill>
                  <a:srgbClr val="C00000"/>
                </a:solidFill>
              </a:rPr>
              <a:t>same in each lamp</a:t>
            </a:r>
          </a:p>
          <a:p>
            <a:pPr marL="514350" indent="-514350">
              <a:lnSpc>
                <a:spcPct val="150000"/>
              </a:lnSpc>
              <a:buAutoNum type="alphaLcPeriod"/>
            </a:pPr>
            <a:r>
              <a:rPr lang="en-US" b="1" dirty="0"/>
              <a:t>Greater in the lamp with the thick filament</a:t>
            </a:r>
          </a:p>
          <a:p>
            <a:pPr marL="514350" indent="-514350">
              <a:lnSpc>
                <a:spcPct val="150000"/>
              </a:lnSpc>
              <a:buAutoNum type="alphaLcPeriod"/>
            </a:pPr>
            <a:r>
              <a:rPr lang="en-US" b="1" dirty="0"/>
              <a:t>Greater in the lamp with the thin filament </a:t>
            </a:r>
          </a:p>
        </p:txBody>
      </p:sp>
      <p:sp>
        <p:nvSpPr>
          <p:cNvPr id="18" name="Text Placeholder 17"/>
          <p:cNvSpPr>
            <a:spLocks noGrp="1"/>
          </p:cNvSpPr>
          <p:nvPr>
            <p:ph type="body" sz="quarter" idx="16"/>
          </p:nvPr>
        </p:nvSpPr>
        <p:spPr/>
        <p:txBody>
          <a:bodyPr/>
          <a:lstStyle/>
          <a:p>
            <a:r>
              <a:rPr lang="en-US" dirty="0" smtClean="0"/>
              <a:t>15</a:t>
            </a:r>
            <a:endParaRPr lang="en-US" dirty="0"/>
          </a:p>
        </p:txBody>
      </p:sp>
      <p:sp>
        <p:nvSpPr>
          <p:cNvPr id="4" name="Title 3"/>
          <p:cNvSpPr>
            <a:spLocks noGrp="1"/>
          </p:cNvSpPr>
          <p:nvPr>
            <p:ph type="title"/>
          </p:nvPr>
        </p:nvSpPr>
        <p:spPr>
          <a:xfrm>
            <a:off x="609600" y="274638"/>
            <a:ext cx="11182350" cy="1839912"/>
          </a:xfrm>
        </p:spPr>
        <p:txBody>
          <a:bodyPr>
            <a:noAutofit/>
          </a:bodyPr>
          <a:lstStyle/>
          <a:p>
            <a:pPr>
              <a:lnSpc>
                <a:spcPct val="150000"/>
              </a:lnSpc>
            </a:pPr>
            <a:r>
              <a:rPr lang="en-US" sz="3200" b="1" dirty="0"/>
              <a:t>Two lamps are connected in series. One has a thick filament and the 2</a:t>
            </a:r>
            <a:r>
              <a:rPr lang="en-US" sz="3200" b="1" baseline="30000" dirty="0"/>
              <a:t>nd</a:t>
            </a:r>
            <a:r>
              <a:rPr lang="en-US" sz="3200" b="1" dirty="0"/>
              <a:t> has a thin filament. The current is</a:t>
            </a:r>
          </a:p>
        </p:txBody>
      </p:sp>
    </p:spTree>
    <p:extLst>
      <p:ext uri="{BB962C8B-B14F-4D97-AF65-F5344CB8AC3E}">
        <p14:creationId xmlns:p14="http://schemas.microsoft.com/office/powerpoint/2010/main" val="46692181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smtClean="0"/>
              <a:t>Likes</a:t>
            </a:r>
          </a:p>
          <a:p>
            <a:pPr marL="514350" indent="-514350">
              <a:buAutoNum type="alphaLcPeriod"/>
            </a:pPr>
            <a:r>
              <a:rPr lang="en-US" dirty="0" smtClean="0"/>
              <a:t>Like electric charges repel other like charges</a:t>
            </a:r>
          </a:p>
          <a:p>
            <a:pPr marL="514350" indent="-514350">
              <a:buAutoNum type="alphaLcPeriod"/>
            </a:pPr>
            <a:r>
              <a:rPr lang="en-US" dirty="0" smtClean="0"/>
              <a:t>Like poles repel each other</a:t>
            </a:r>
          </a:p>
          <a:p>
            <a:pPr marL="514350" indent="-514350">
              <a:buAutoNum type="alphaLcPeriod"/>
            </a:pPr>
            <a:r>
              <a:rPr lang="en-US" dirty="0" smtClean="0"/>
              <a:t>Both a &amp; B</a:t>
            </a:r>
          </a:p>
          <a:p>
            <a:pPr marL="514350" indent="-514350">
              <a:buAutoNum type="alphaLcPeriod"/>
            </a:pPr>
            <a:endParaRPr lang="en-US" dirty="0"/>
          </a:p>
        </p:txBody>
      </p:sp>
      <p:sp>
        <p:nvSpPr>
          <p:cNvPr id="18" name="Text Placeholder 17"/>
          <p:cNvSpPr>
            <a:spLocks noGrp="1"/>
          </p:cNvSpPr>
          <p:nvPr>
            <p:ph type="body" sz="quarter" idx="16"/>
          </p:nvPr>
        </p:nvSpPr>
        <p:spPr/>
        <p:txBody>
          <a:bodyPr/>
          <a:lstStyle/>
          <a:p>
            <a:r>
              <a:rPr lang="en-US" dirty="0" smtClean="0"/>
              <a:t>16</a:t>
            </a:r>
            <a:endParaRPr lang="en-US" dirty="0"/>
          </a:p>
        </p:txBody>
      </p:sp>
      <p:sp>
        <p:nvSpPr>
          <p:cNvPr id="4" name="Title 3"/>
          <p:cNvSpPr>
            <a:spLocks noGrp="1"/>
          </p:cNvSpPr>
          <p:nvPr>
            <p:ph type="title"/>
          </p:nvPr>
        </p:nvSpPr>
        <p:spPr/>
        <p:txBody>
          <a:bodyPr/>
          <a:lstStyle/>
          <a:p>
            <a:r>
              <a:rPr lang="en-US" dirty="0"/>
              <a:t>Category </a:t>
            </a:r>
            <a:r>
              <a:rPr lang="en-US" dirty="0" smtClean="0"/>
              <a:t>5</a:t>
            </a:r>
            <a:endParaRPr lang="en-US" dirty="0"/>
          </a:p>
        </p:txBody>
      </p:sp>
    </p:spTree>
    <p:extLst>
      <p:ext uri="{BB962C8B-B14F-4D97-AF65-F5344CB8AC3E}">
        <p14:creationId xmlns:p14="http://schemas.microsoft.com/office/powerpoint/2010/main" val="4607006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smtClean="0"/>
              <a:t>Both</a:t>
            </a:r>
          </a:p>
          <a:p>
            <a:r>
              <a:rPr lang="en-US" dirty="0" smtClean="0"/>
              <a:t>Fields surrounding every moving electron is both electric and magnetic</a:t>
            </a:r>
          </a:p>
          <a:p>
            <a:r>
              <a:rPr lang="en-US" dirty="0" smtClean="0"/>
              <a:t>So like repels in both</a:t>
            </a:r>
          </a:p>
          <a:p>
            <a:r>
              <a:rPr lang="en-US" dirty="0" smtClean="0"/>
              <a:t>Opposites attract in both</a:t>
            </a:r>
            <a:endParaRPr lang="en-US" dirty="0"/>
          </a:p>
        </p:txBody>
      </p:sp>
      <p:sp>
        <p:nvSpPr>
          <p:cNvPr id="18" name="Text Placeholder 17"/>
          <p:cNvSpPr>
            <a:spLocks noGrp="1"/>
          </p:cNvSpPr>
          <p:nvPr>
            <p:ph type="body" sz="quarter" idx="16"/>
          </p:nvPr>
        </p:nvSpPr>
        <p:spPr/>
        <p:txBody>
          <a:bodyPr/>
          <a:lstStyle/>
          <a:p>
            <a:r>
              <a:rPr lang="en-US" dirty="0" smtClean="0"/>
              <a:t>16</a:t>
            </a:r>
            <a:endParaRPr lang="en-US" dirty="0"/>
          </a:p>
        </p:txBody>
      </p:sp>
      <p:sp>
        <p:nvSpPr>
          <p:cNvPr id="4" name="Title 3"/>
          <p:cNvSpPr>
            <a:spLocks noGrp="1"/>
          </p:cNvSpPr>
          <p:nvPr>
            <p:ph type="title"/>
          </p:nvPr>
        </p:nvSpPr>
        <p:spPr/>
        <p:txBody>
          <a:bodyPr/>
          <a:lstStyle/>
          <a:p>
            <a:r>
              <a:rPr lang="en-US" dirty="0"/>
              <a:t>Category 5</a:t>
            </a:r>
          </a:p>
        </p:txBody>
      </p:sp>
    </p:spTree>
    <p:extLst>
      <p:ext uri="{BB962C8B-B14F-4D97-AF65-F5344CB8AC3E}">
        <p14:creationId xmlns:p14="http://schemas.microsoft.com/office/powerpoint/2010/main" val="31189326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a:t>A </a:t>
            </a:r>
            <a:r>
              <a:rPr lang="en-US" dirty="0" smtClean="0"/>
              <a:t>________ </a:t>
            </a:r>
            <a:r>
              <a:rPr lang="en-US" dirty="0"/>
              <a:t>is noted for its absence of electric resistance</a:t>
            </a:r>
          </a:p>
        </p:txBody>
      </p:sp>
      <p:sp>
        <p:nvSpPr>
          <p:cNvPr id="18" name="Text Placeholder 17"/>
          <p:cNvSpPr>
            <a:spLocks noGrp="1"/>
          </p:cNvSpPr>
          <p:nvPr>
            <p:ph type="body" sz="quarter" idx="16"/>
          </p:nvPr>
        </p:nvSpPr>
        <p:spPr/>
        <p:txBody>
          <a:bodyPr/>
          <a:lstStyle/>
          <a:p>
            <a:r>
              <a:rPr lang="en-US" dirty="0" smtClean="0"/>
              <a:t>17</a:t>
            </a:r>
            <a:endParaRPr lang="en-US" dirty="0"/>
          </a:p>
        </p:txBody>
      </p:sp>
      <p:sp>
        <p:nvSpPr>
          <p:cNvPr id="4" name="Title 3"/>
          <p:cNvSpPr>
            <a:spLocks noGrp="1"/>
          </p:cNvSpPr>
          <p:nvPr>
            <p:ph type="title"/>
          </p:nvPr>
        </p:nvSpPr>
        <p:spPr/>
        <p:txBody>
          <a:bodyPr/>
          <a:lstStyle/>
          <a:p>
            <a:r>
              <a:rPr lang="en-US" dirty="0"/>
              <a:t>Category 5</a:t>
            </a:r>
          </a:p>
        </p:txBody>
      </p:sp>
    </p:spTree>
    <p:extLst>
      <p:ext uri="{BB962C8B-B14F-4D97-AF65-F5344CB8AC3E}">
        <p14:creationId xmlns:p14="http://schemas.microsoft.com/office/powerpoint/2010/main" val="138271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smtClean="0"/>
              <a:t>A ____Superconductors____ is noted for its absence of electric resistance</a:t>
            </a:r>
            <a:endParaRPr lang="en-US" dirty="0"/>
          </a:p>
        </p:txBody>
      </p:sp>
      <p:sp>
        <p:nvSpPr>
          <p:cNvPr id="18" name="Text Placeholder 17"/>
          <p:cNvSpPr>
            <a:spLocks noGrp="1"/>
          </p:cNvSpPr>
          <p:nvPr>
            <p:ph type="body" sz="quarter" idx="16"/>
          </p:nvPr>
        </p:nvSpPr>
        <p:spPr/>
        <p:txBody>
          <a:bodyPr/>
          <a:lstStyle/>
          <a:p>
            <a:r>
              <a:rPr lang="en-US" dirty="0" smtClean="0"/>
              <a:t>17</a:t>
            </a:r>
            <a:endParaRPr lang="en-US" dirty="0"/>
          </a:p>
        </p:txBody>
      </p:sp>
      <p:sp>
        <p:nvSpPr>
          <p:cNvPr id="4" name="Title 3"/>
          <p:cNvSpPr>
            <a:spLocks noGrp="1"/>
          </p:cNvSpPr>
          <p:nvPr>
            <p:ph type="title"/>
          </p:nvPr>
        </p:nvSpPr>
        <p:spPr/>
        <p:txBody>
          <a:bodyPr/>
          <a:lstStyle/>
          <a:p>
            <a:r>
              <a:rPr lang="en-US" dirty="0"/>
              <a:t>Category 5</a:t>
            </a:r>
          </a:p>
        </p:txBody>
      </p:sp>
    </p:spTree>
    <p:extLst>
      <p:ext uri="{BB962C8B-B14F-4D97-AF65-F5344CB8AC3E}">
        <p14:creationId xmlns:p14="http://schemas.microsoft.com/office/powerpoint/2010/main" val="385462434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a:t>A capacitor</a:t>
            </a:r>
          </a:p>
          <a:p>
            <a:pPr marL="514350" indent="-514350">
              <a:buAutoNum type="alphaLcPeriod"/>
            </a:pPr>
            <a:r>
              <a:rPr lang="en-US" dirty="0"/>
              <a:t>Smooths pulsing current- prevents electronic damage</a:t>
            </a:r>
          </a:p>
          <a:p>
            <a:pPr marL="514350" indent="-514350">
              <a:buAutoNum type="alphaLcPeriod"/>
            </a:pPr>
            <a:r>
              <a:rPr lang="en-US" dirty="0" smtClean="0"/>
              <a:t>Stores </a:t>
            </a:r>
            <a:r>
              <a:rPr lang="en-US" dirty="0"/>
              <a:t>both charge and </a:t>
            </a:r>
            <a:r>
              <a:rPr lang="en-US" dirty="0" smtClean="0"/>
              <a:t>energy</a:t>
            </a:r>
          </a:p>
          <a:p>
            <a:pPr marL="514350" indent="-514350">
              <a:buFont typeface="Arial" panose="020B0604020202020204" pitchFamily="34" charset="0"/>
              <a:buAutoNum type="alphaLcPeriod"/>
            </a:pPr>
            <a:r>
              <a:rPr lang="en-US" dirty="0"/>
              <a:t>After a capacitor is fully charged, the total number of electrons it </a:t>
            </a:r>
            <a:r>
              <a:rPr lang="en-US" dirty="0" smtClean="0"/>
              <a:t>contains stays the same.</a:t>
            </a:r>
            <a:endParaRPr lang="en-US" dirty="0"/>
          </a:p>
          <a:p>
            <a:pPr marL="514350" indent="-514350">
              <a:buAutoNum type="alphaLcPeriod"/>
            </a:pPr>
            <a:r>
              <a:rPr lang="en-US" dirty="0" smtClean="0"/>
              <a:t>all </a:t>
            </a:r>
            <a:r>
              <a:rPr lang="en-US" dirty="0"/>
              <a:t>are correct</a:t>
            </a:r>
          </a:p>
        </p:txBody>
      </p:sp>
      <p:sp>
        <p:nvSpPr>
          <p:cNvPr id="18" name="Text Placeholder 17"/>
          <p:cNvSpPr>
            <a:spLocks noGrp="1"/>
          </p:cNvSpPr>
          <p:nvPr>
            <p:ph type="body" sz="quarter" idx="16"/>
          </p:nvPr>
        </p:nvSpPr>
        <p:spPr/>
        <p:txBody>
          <a:bodyPr/>
          <a:lstStyle/>
          <a:p>
            <a:r>
              <a:rPr lang="en-US" dirty="0" smtClean="0"/>
              <a:t>18</a:t>
            </a:r>
            <a:endParaRPr lang="en-US" dirty="0"/>
          </a:p>
        </p:txBody>
      </p:sp>
      <p:sp>
        <p:nvSpPr>
          <p:cNvPr id="4" name="Title 3"/>
          <p:cNvSpPr>
            <a:spLocks noGrp="1"/>
          </p:cNvSpPr>
          <p:nvPr>
            <p:ph type="title"/>
          </p:nvPr>
        </p:nvSpPr>
        <p:spPr/>
        <p:txBody>
          <a:bodyPr/>
          <a:lstStyle/>
          <a:p>
            <a:r>
              <a:rPr lang="en-US" dirty="0"/>
              <a:t>Category 5</a:t>
            </a:r>
          </a:p>
        </p:txBody>
      </p:sp>
    </p:spTree>
    <p:extLst>
      <p:ext uri="{BB962C8B-B14F-4D97-AF65-F5344CB8AC3E}">
        <p14:creationId xmlns:p14="http://schemas.microsoft.com/office/powerpoint/2010/main" val="18634312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smtClean="0"/>
              <a:t>A capacitor</a:t>
            </a:r>
          </a:p>
          <a:p>
            <a:pPr marL="514350" indent="-514350">
              <a:buAutoNum type="alphaLcPeriod"/>
            </a:pPr>
            <a:r>
              <a:rPr lang="en-US" dirty="0" smtClean="0"/>
              <a:t>Smooth's pulsing current- prevents electronic damage</a:t>
            </a:r>
          </a:p>
          <a:p>
            <a:pPr marL="514350" indent="-514350">
              <a:buAutoNum type="alphaLcPeriod"/>
            </a:pPr>
            <a:r>
              <a:rPr lang="en-US" dirty="0" smtClean="0"/>
              <a:t>Stores both charge and energy</a:t>
            </a:r>
          </a:p>
          <a:p>
            <a:pPr marL="514350" indent="-514350">
              <a:buAutoNum type="alphaLcPeriod"/>
            </a:pPr>
            <a:r>
              <a:rPr lang="en-US" b="1" dirty="0" smtClean="0">
                <a:solidFill>
                  <a:srgbClr val="FF0000"/>
                </a:solidFill>
              </a:rPr>
              <a:t>All are correct</a:t>
            </a:r>
          </a:p>
          <a:p>
            <a:pPr marL="514350" indent="-514350">
              <a:buAutoNum type="alphaLcPeriod"/>
            </a:pPr>
            <a:endParaRPr lang="en-US" dirty="0"/>
          </a:p>
        </p:txBody>
      </p:sp>
      <p:sp>
        <p:nvSpPr>
          <p:cNvPr id="18" name="Text Placeholder 17"/>
          <p:cNvSpPr>
            <a:spLocks noGrp="1"/>
          </p:cNvSpPr>
          <p:nvPr>
            <p:ph type="body" sz="quarter" idx="16"/>
          </p:nvPr>
        </p:nvSpPr>
        <p:spPr/>
        <p:txBody>
          <a:bodyPr/>
          <a:lstStyle/>
          <a:p>
            <a:r>
              <a:rPr lang="en-US" dirty="0" smtClean="0"/>
              <a:t>18</a:t>
            </a:r>
            <a:endParaRPr lang="en-US" dirty="0"/>
          </a:p>
        </p:txBody>
      </p:sp>
      <p:sp>
        <p:nvSpPr>
          <p:cNvPr id="4" name="Title 3"/>
          <p:cNvSpPr>
            <a:spLocks noGrp="1"/>
          </p:cNvSpPr>
          <p:nvPr>
            <p:ph type="title"/>
          </p:nvPr>
        </p:nvSpPr>
        <p:spPr/>
        <p:txBody>
          <a:bodyPr/>
          <a:lstStyle/>
          <a:p>
            <a:r>
              <a:rPr lang="en-US" dirty="0"/>
              <a:t>Category 5</a:t>
            </a:r>
          </a:p>
        </p:txBody>
      </p:sp>
    </p:spTree>
    <p:extLst>
      <p:ext uri="{BB962C8B-B14F-4D97-AF65-F5344CB8AC3E}">
        <p14:creationId xmlns:p14="http://schemas.microsoft.com/office/powerpoint/2010/main" val="20607916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3"/>
          </p:nvPr>
        </p:nvSpPr>
        <p:spPr>
          <a:xfrm>
            <a:off x="819151" y="857250"/>
            <a:ext cx="7486650" cy="4972049"/>
          </a:xfrm>
        </p:spPr>
        <p:txBody>
          <a:bodyPr/>
          <a:lstStyle/>
          <a:p>
            <a:pPr>
              <a:lnSpc>
                <a:spcPct val="150000"/>
              </a:lnSpc>
            </a:pPr>
            <a:r>
              <a:rPr lang="en-US" dirty="0" smtClean="0"/>
              <a:t>1. Electric charge is conserved and net charge can not be _____.</a:t>
            </a:r>
          </a:p>
          <a:p>
            <a:pPr>
              <a:lnSpc>
                <a:spcPct val="150000"/>
              </a:lnSpc>
            </a:pPr>
            <a:r>
              <a:rPr lang="en-US" dirty="0" smtClean="0"/>
              <a:t>2. Charge carriers are electrons that are _______</a:t>
            </a:r>
          </a:p>
          <a:p>
            <a:pPr>
              <a:lnSpc>
                <a:spcPct val="150000"/>
              </a:lnSpc>
            </a:pPr>
            <a:r>
              <a:rPr lang="en-US" dirty="0" smtClean="0"/>
              <a:t>3. Current only flows in a closed circuit when there is a ______</a:t>
            </a:r>
            <a:endParaRPr lang="en-US" dirty="0"/>
          </a:p>
        </p:txBody>
      </p:sp>
      <p:sp>
        <p:nvSpPr>
          <p:cNvPr id="7" name="Text Placeholder 6"/>
          <p:cNvSpPr>
            <a:spLocks noGrp="1"/>
          </p:cNvSpPr>
          <p:nvPr>
            <p:ph type="body" sz="quarter" idx="16"/>
          </p:nvPr>
        </p:nvSpPr>
        <p:spPr/>
        <p:txBody>
          <a:bodyPr/>
          <a:lstStyle/>
          <a:p>
            <a:r>
              <a:rPr lang="en-US" dirty="0" smtClean="0"/>
              <a:t>19</a:t>
            </a:r>
            <a:endParaRPr lang="en-US" dirty="0"/>
          </a:p>
        </p:txBody>
      </p:sp>
      <p:sp>
        <p:nvSpPr>
          <p:cNvPr id="5" name="Title 4"/>
          <p:cNvSpPr>
            <a:spLocks noGrp="1"/>
          </p:cNvSpPr>
          <p:nvPr>
            <p:ph type="title"/>
          </p:nvPr>
        </p:nvSpPr>
        <p:spPr>
          <a:xfrm>
            <a:off x="609600" y="274638"/>
            <a:ext cx="1504950" cy="696912"/>
          </a:xfrm>
        </p:spPr>
        <p:txBody>
          <a:bodyPr>
            <a:normAutofit fontScale="90000"/>
          </a:bodyPr>
          <a:lstStyle/>
          <a:p>
            <a:r>
              <a:rPr lang="en-US" dirty="0" smtClean="0"/>
              <a:t>Match</a:t>
            </a:r>
            <a:endParaRPr lang="en-US" dirty="0"/>
          </a:p>
        </p:txBody>
      </p:sp>
      <p:sp>
        <p:nvSpPr>
          <p:cNvPr id="2" name="TextBox 1"/>
          <p:cNvSpPr txBox="1"/>
          <p:nvPr/>
        </p:nvSpPr>
        <p:spPr>
          <a:xfrm>
            <a:off x="8210550" y="1962149"/>
            <a:ext cx="3312638" cy="2251065"/>
          </a:xfrm>
          <a:prstGeom prst="rect">
            <a:avLst/>
          </a:prstGeom>
          <a:noFill/>
        </p:spPr>
        <p:txBody>
          <a:bodyPr wrap="none" rtlCol="0">
            <a:spAutoFit/>
          </a:bodyPr>
          <a:lstStyle/>
          <a:p>
            <a:pPr marL="342900" indent="-342900">
              <a:lnSpc>
                <a:spcPct val="150000"/>
              </a:lnSpc>
              <a:buAutoNum type="alphaLcPeriod"/>
            </a:pPr>
            <a:r>
              <a:rPr lang="en-US" sz="2400" b="1" dirty="0" smtClean="0"/>
              <a:t>A potential difference</a:t>
            </a:r>
          </a:p>
          <a:p>
            <a:pPr marL="342900" indent="-342900">
              <a:lnSpc>
                <a:spcPct val="150000"/>
              </a:lnSpc>
              <a:buAutoNum type="alphaLcPeriod"/>
            </a:pPr>
            <a:r>
              <a:rPr lang="en-US" sz="2400" b="1" dirty="0" smtClean="0"/>
              <a:t>Created or destroyed</a:t>
            </a:r>
          </a:p>
          <a:p>
            <a:pPr marL="342900" indent="-342900">
              <a:lnSpc>
                <a:spcPct val="150000"/>
              </a:lnSpc>
              <a:buAutoNum type="alphaLcPeriod"/>
            </a:pPr>
            <a:r>
              <a:rPr lang="en-US" sz="2400" b="1" dirty="0" smtClean="0"/>
              <a:t>Loosely bound</a:t>
            </a:r>
          </a:p>
          <a:p>
            <a:pPr marL="342900" indent="-342900">
              <a:lnSpc>
                <a:spcPct val="150000"/>
              </a:lnSpc>
              <a:buAutoNum type="alphaLcPeriod"/>
            </a:pPr>
            <a:endParaRPr lang="en-US" sz="2400" b="1" dirty="0"/>
          </a:p>
        </p:txBody>
      </p:sp>
    </p:spTree>
    <p:extLst>
      <p:ext uri="{BB962C8B-B14F-4D97-AF65-F5344CB8AC3E}">
        <p14:creationId xmlns:p14="http://schemas.microsoft.com/office/powerpoint/2010/main" val="36009160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3"/>
          </p:nvPr>
        </p:nvSpPr>
        <p:spPr>
          <a:xfrm>
            <a:off x="1803578" y="1619250"/>
            <a:ext cx="9893121" cy="4400550"/>
          </a:xfrm>
        </p:spPr>
        <p:txBody>
          <a:bodyPr/>
          <a:lstStyle/>
          <a:p>
            <a:pPr marL="514350" indent="-514350">
              <a:lnSpc>
                <a:spcPct val="150000"/>
              </a:lnSpc>
              <a:buAutoNum type="alphaLcPeriod"/>
            </a:pPr>
            <a:r>
              <a:rPr lang="en-US" dirty="0"/>
              <a:t>Protons = electrons in a neutral atom</a:t>
            </a:r>
          </a:p>
          <a:p>
            <a:pPr marL="514350" indent="-514350">
              <a:lnSpc>
                <a:spcPct val="150000"/>
              </a:lnSpc>
              <a:buAutoNum type="alphaLcPeriod"/>
            </a:pPr>
            <a:r>
              <a:rPr lang="en-US" dirty="0"/>
              <a:t>The force behind all chemical reactions is electrical</a:t>
            </a:r>
          </a:p>
          <a:p>
            <a:pPr marL="514350" indent="-514350">
              <a:lnSpc>
                <a:spcPct val="150000"/>
              </a:lnSpc>
              <a:buAutoNum type="alphaLcPeriod"/>
            </a:pPr>
            <a:r>
              <a:rPr lang="en-US" dirty="0"/>
              <a:t>Charge is quantized, </a:t>
            </a:r>
            <a:r>
              <a:rPr lang="en-US" dirty="0" smtClean="0"/>
              <a:t>occurring </a:t>
            </a:r>
            <a:r>
              <a:rPr lang="en-US" dirty="0"/>
              <a:t>in whole number multiples of the charge of one electron</a:t>
            </a:r>
          </a:p>
          <a:p>
            <a:pPr marL="514350" indent="-514350">
              <a:lnSpc>
                <a:spcPct val="150000"/>
              </a:lnSpc>
              <a:buAutoNum type="alphaLcPeriod"/>
            </a:pPr>
            <a:r>
              <a:rPr lang="en-US" b="1" u="sng" dirty="0">
                <a:solidFill>
                  <a:srgbClr val="FF0000"/>
                </a:solidFill>
              </a:rPr>
              <a:t>A coulomb is a specific number of </a:t>
            </a:r>
            <a:r>
              <a:rPr lang="en-US" b="1" u="sng" dirty="0" smtClean="0">
                <a:solidFill>
                  <a:srgbClr val="FF0000"/>
                </a:solidFill>
              </a:rPr>
              <a:t> </a:t>
            </a:r>
            <a:r>
              <a:rPr lang="en-US" b="1" u="sng" strike="dblStrike" dirty="0" smtClean="0">
                <a:solidFill>
                  <a:srgbClr val="FF0000"/>
                </a:solidFill>
              </a:rPr>
              <a:t>quarks </a:t>
            </a:r>
            <a:r>
              <a:rPr lang="en-US" b="1" u="sng" dirty="0" smtClean="0">
                <a:solidFill>
                  <a:srgbClr val="FF0000"/>
                </a:solidFill>
              </a:rPr>
              <a:t>electrons</a:t>
            </a:r>
          </a:p>
          <a:p>
            <a:pPr marL="514350" indent="-514350">
              <a:lnSpc>
                <a:spcPct val="150000"/>
              </a:lnSpc>
              <a:buFont typeface="Arial" panose="020B0604020202020204" pitchFamily="34" charset="0"/>
              <a:buAutoNum type="alphaLcPeriod"/>
            </a:pPr>
            <a:r>
              <a:rPr lang="en-US" dirty="0"/>
              <a:t>If electrons are transferred to a neutral object, it becomes negatively charged</a:t>
            </a:r>
          </a:p>
          <a:p>
            <a:pPr marL="514350" indent="-514350">
              <a:lnSpc>
                <a:spcPct val="150000"/>
              </a:lnSpc>
              <a:buAutoNum type="alphaLcPeriod"/>
            </a:pPr>
            <a:endParaRPr lang="en-US" b="1" u="sng" dirty="0">
              <a:solidFill>
                <a:srgbClr val="FF0000"/>
              </a:solidFill>
            </a:endParaRPr>
          </a:p>
          <a:p>
            <a:pPr>
              <a:lnSpc>
                <a:spcPct val="150000"/>
              </a:lnSpc>
            </a:pPr>
            <a:endParaRPr lang="en-US" dirty="0"/>
          </a:p>
        </p:txBody>
      </p:sp>
      <p:sp>
        <p:nvSpPr>
          <p:cNvPr id="7" name="Text Placeholder 6"/>
          <p:cNvSpPr>
            <a:spLocks noGrp="1"/>
          </p:cNvSpPr>
          <p:nvPr>
            <p:ph type="body" sz="quarter" idx="16"/>
          </p:nvPr>
        </p:nvSpPr>
        <p:spPr/>
        <p:txBody>
          <a:bodyPr/>
          <a:lstStyle/>
          <a:p>
            <a:r>
              <a:rPr lang="en-US" dirty="0" smtClean="0"/>
              <a:t>1</a:t>
            </a:r>
            <a:endParaRPr lang="en-US" dirty="0"/>
          </a:p>
        </p:txBody>
      </p:sp>
    </p:spTree>
    <p:extLst>
      <p:ext uri="{BB962C8B-B14F-4D97-AF65-F5344CB8AC3E}">
        <p14:creationId xmlns:p14="http://schemas.microsoft.com/office/powerpoint/2010/main" val="265232294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1841678" y="1873956"/>
            <a:ext cx="10064571" cy="3898193"/>
          </a:xfrm>
        </p:spPr>
        <p:txBody>
          <a:bodyPr/>
          <a:lstStyle/>
          <a:p>
            <a:pPr>
              <a:lnSpc>
                <a:spcPct val="150000"/>
              </a:lnSpc>
            </a:pPr>
            <a:r>
              <a:rPr lang="en-US" dirty="0"/>
              <a:t>1. Electric charge is conserved and net charge can not be </a:t>
            </a:r>
            <a:r>
              <a:rPr lang="en-US" dirty="0" smtClean="0"/>
              <a:t>_</a:t>
            </a:r>
            <a:r>
              <a:rPr lang="en-US" b="1" u="sng" dirty="0" smtClean="0">
                <a:solidFill>
                  <a:srgbClr val="FF0000"/>
                </a:solidFill>
              </a:rPr>
              <a:t>created or destroyed</a:t>
            </a:r>
            <a:r>
              <a:rPr lang="en-US" dirty="0" smtClean="0"/>
              <a:t>_.</a:t>
            </a:r>
            <a:endParaRPr lang="en-US" dirty="0"/>
          </a:p>
          <a:p>
            <a:pPr>
              <a:lnSpc>
                <a:spcPct val="150000"/>
              </a:lnSpc>
            </a:pPr>
            <a:r>
              <a:rPr lang="en-US" dirty="0"/>
              <a:t>2. Charge carriers are electrons that are </a:t>
            </a:r>
            <a:r>
              <a:rPr lang="en-US" dirty="0" smtClean="0"/>
              <a:t>_</a:t>
            </a:r>
            <a:r>
              <a:rPr lang="en-US" b="1" u="sng" dirty="0" smtClean="0">
                <a:solidFill>
                  <a:srgbClr val="FF0000"/>
                </a:solidFill>
              </a:rPr>
              <a:t>loosely bound</a:t>
            </a:r>
            <a:r>
              <a:rPr lang="en-US" dirty="0" smtClean="0"/>
              <a:t>_</a:t>
            </a:r>
            <a:endParaRPr lang="en-US" dirty="0"/>
          </a:p>
          <a:p>
            <a:pPr>
              <a:lnSpc>
                <a:spcPct val="150000"/>
              </a:lnSpc>
            </a:pPr>
            <a:r>
              <a:rPr lang="en-US" dirty="0"/>
              <a:t>3. Current only flows in a closed circuit when there is a </a:t>
            </a:r>
            <a:r>
              <a:rPr lang="en-US" dirty="0" smtClean="0"/>
              <a:t>_</a:t>
            </a:r>
            <a:r>
              <a:rPr lang="en-US" b="1" u="sng" dirty="0" smtClean="0">
                <a:solidFill>
                  <a:srgbClr val="FF0000"/>
                </a:solidFill>
              </a:rPr>
              <a:t>potential difference</a:t>
            </a:r>
            <a:r>
              <a:rPr lang="en-US" dirty="0" smtClean="0"/>
              <a:t>_</a:t>
            </a:r>
            <a:endParaRPr lang="en-US" dirty="0"/>
          </a:p>
          <a:p>
            <a:endParaRPr lang="en-US" dirty="0"/>
          </a:p>
        </p:txBody>
      </p:sp>
      <p:sp>
        <p:nvSpPr>
          <p:cNvPr id="3" name="Text Placeholder 2"/>
          <p:cNvSpPr>
            <a:spLocks noGrp="1"/>
          </p:cNvSpPr>
          <p:nvPr>
            <p:ph type="body" sz="quarter" idx="16"/>
          </p:nvPr>
        </p:nvSpPr>
        <p:spPr/>
        <p:txBody>
          <a:bodyPr/>
          <a:lstStyle/>
          <a:p>
            <a:r>
              <a:rPr lang="en-US" dirty="0" smtClean="0"/>
              <a:t>19</a:t>
            </a:r>
            <a:endParaRPr lang="en-US" dirty="0"/>
          </a:p>
        </p:txBody>
      </p:sp>
      <p:sp>
        <p:nvSpPr>
          <p:cNvPr id="4" name="Title 3"/>
          <p:cNvSpPr>
            <a:spLocks noGrp="1"/>
          </p:cNvSpPr>
          <p:nvPr>
            <p:ph type="title"/>
          </p:nvPr>
        </p:nvSpPr>
        <p:spPr/>
        <p:txBody>
          <a:bodyPr/>
          <a:lstStyle/>
          <a:p>
            <a:endParaRPr lang="en-US" dirty="0"/>
          </a:p>
        </p:txBody>
      </p:sp>
    </p:spTree>
    <p:extLst>
      <p:ext uri="{BB962C8B-B14F-4D97-AF65-F5344CB8AC3E}">
        <p14:creationId xmlns:p14="http://schemas.microsoft.com/office/powerpoint/2010/main" val="77725515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3"/>
          </p:nvPr>
        </p:nvSpPr>
        <p:spPr>
          <a:xfrm>
            <a:off x="1689278" y="3207457"/>
            <a:ext cx="10274121" cy="2001892"/>
          </a:xfrm>
        </p:spPr>
        <p:txBody>
          <a:bodyPr/>
          <a:lstStyle/>
          <a:p>
            <a:pPr marL="514350" indent="-514350">
              <a:lnSpc>
                <a:spcPct val="150000"/>
              </a:lnSpc>
              <a:buAutoNum type="alphaLcPeriod"/>
            </a:pPr>
            <a:r>
              <a:rPr lang="en-US" dirty="0" smtClean="0"/>
              <a:t>They interact with an established electric field</a:t>
            </a:r>
          </a:p>
          <a:p>
            <a:pPr marL="514350" indent="-514350">
              <a:lnSpc>
                <a:spcPct val="150000"/>
              </a:lnSpc>
              <a:buAutoNum type="alphaLcPeriod"/>
            </a:pPr>
            <a:r>
              <a:rPr lang="en-US" dirty="0" smtClean="0"/>
              <a:t>Electrons oscillate in DC current and do not flow</a:t>
            </a:r>
          </a:p>
          <a:p>
            <a:pPr marL="514350" indent="-514350">
              <a:lnSpc>
                <a:spcPct val="150000"/>
              </a:lnSpc>
              <a:buAutoNum type="alphaLcPeriod"/>
            </a:pPr>
            <a:r>
              <a:rPr lang="en-US" dirty="0" smtClean="0"/>
              <a:t>Electrons have drift velocity in AC current.</a:t>
            </a:r>
          </a:p>
          <a:p>
            <a:pPr marL="514350" indent="-514350">
              <a:lnSpc>
                <a:spcPct val="150000"/>
              </a:lnSpc>
              <a:buAutoNum type="alphaLcPeriod"/>
            </a:pPr>
            <a:r>
              <a:rPr lang="en-US" dirty="0" smtClean="0"/>
              <a:t>Electric current can flow in both open and closed circuits.</a:t>
            </a:r>
          </a:p>
          <a:p>
            <a:pPr marL="514350" indent="-514350">
              <a:lnSpc>
                <a:spcPct val="150000"/>
              </a:lnSpc>
              <a:buAutoNum type="alphaLcPeriod"/>
            </a:pPr>
            <a:endParaRPr lang="en-US" dirty="0"/>
          </a:p>
        </p:txBody>
      </p:sp>
      <p:sp>
        <p:nvSpPr>
          <p:cNvPr id="7" name="Text Placeholder 6"/>
          <p:cNvSpPr>
            <a:spLocks noGrp="1"/>
          </p:cNvSpPr>
          <p:nvPr>
            <p:ph type="body" sz="quarter" idx="16"/>
          </p:nvPr>
        </p:nvSpPr>
        <p:spPr/>
        <p:txBody>
          <a:bodyPr/>
          <a:lstStyle/>
          <a:p>
            <a:r>
              <a:rPr lang="en-US" dirty="0" smtClean="0"/>
              <a:t>20</a:t>
            </a:r>
            <a:endParaRPr lang="en-US" dirty="0"/>
          </a:p>
        </p:txBody>
      </p:sp>
      <p:sp>
        <p:nvSpPr>
          <p:cNvPr id="5" name="Title 4"/>
          <p:cNvSpPr>
            <a:spLocks noGrp="1"/>
          </p:cNvSpPr>
          <p:nvPr>
            <p:ph type="title"/>
          </p:nvPr>
        </p:nvSpPr>
        <p:spPr/>
        <p:txBody>
          <a:bodyPr>
            <a:normAutofit fontScale="90000"/>
          </a:bodyPr>
          <a:lstStyle/>
          <a:p>
            <a:r>
              <a:rPr lang="en-US" dirty="0" smtClean="0"/>
              <a:t>Which of these is true about how electrons move in an electrical circuit?</a:t>
            </a:r>
            <a:endParaRPr lang="en-US" dirty="0"/>
          </a:p>
        </p:txBody>
      </p:sp>
    </p:spTree>
    <p:extLst>
      <p:ext uri="{BB962C8B-B14F-4D97-AF65-F5344CB8AC3E}">
        <p14:creationId xmlns:p14="http://schemas.microsoft.com/office/powerpoint/2010/main" val="504500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1543050" y="1873956"/>
            <a:ext cx="10210799" cy="3593393"/>
          </a:xfrm>
        </p:spPr>
        <p:txBody>
          <a:bodyPr/>
          <a:lstStyle/>
          <a:p>
            <a:pPr marL="514350" indent="-514350">
              <a:lnSpc>
                <a:spcPct val="150000"/>
              </a:lnSpc>
              <a:buAutoNum type="alphaLcPeriod"/>
            </a:pPr>
            <a:r>
              <a:rPr lang="en-US" b="1" u="sng" dirty="0">
                <a:solidFill>
                  <a:srgbClr val="FF0000"/>
                </a:solidFill>
              </a:rPr>
              <a:t>They interact with an established electric field</a:t>
            </a:r>
          </a:p>
          <a:p>
            <a:pPr marL="514350" indent="-514350">
              <a:lnSpc>
                <a:spcPct val="150000"/>
              </a:lnSpc>
              <a:buAutoNum type="alphaLcPeriod"/>
            </a:pPr>
            <a:r>
              <a:rPr lang="en-US" dirty="0"/>
              <a:t>Electrons oscillate in </a:t>
            </a:r>
            <a:r>
              <a:rPr lang="en-US" strike="dblStrike" dirty="0"/>
              <a:t>DC </a:t>
            </a:r>
            <a:r>
              <a:rPr lang="en-US" b="1" u="sng" dirty="0" smtClean="0">
                <a:solidFill>
                  <a:srgbClr val="FF0000"/>
                </a:solidFill>
              </a:rPr>
              <a:t>AC </a:t>
            </a:r>
            <a:r>
              <a:rPr lang="en-US" dirty="0" smtClean="0"/>
              <a:t>current </a:t>
            </a:r>
            <a:r>
              <a:rPr lang="en-US" dirty="0"/>
              <a:t>and do not flow</a:t>
            </a:r>
          </a:p>
          <a:p>
            <a:pPr marL="514350" indent="-514350">
              <a:lnSpc>
                <a:spcPct val="150000"/>
              </a:lnSpc>
              <a:buAutoNum type="alphaLcPeriod"/>
            </a:pPr>
            <a:r>
              <a:rPr lang="en-US" dirty="0"/>
              <a:t>Electrons have drift velocity in </a:t>
            </a:r>
            <a:r>
              <a:rPr lang="en-US" strike="dblStrike" dirty="0"/>
              <a:t>AC</a:t>
            </a:r>
            <a:r>
              <a:rPr lang="en-US" dirty="0"/>
              <a:t> </a:t>
            </a:r>
            <a:r>
              <a:rPr lang="en-US" dirty="0" smtClean="0"/>
              <a:t> </a:t>
            </a:r>
            <a:r>
              <a:rPr lang="en-US" b="1" u="sng" dirty="0" smtClean="0"/>
              <a:t>DC </a:t>
            </a:r>
            <a:r>
              <a:rPr lang="en-US" dirty="0" smtClean="0"/>
              <a:t>current</a:t>
            </a:r>
            <a:r>
              <a:rPr lang="en-US" dirty="0"/>
              <a:t>.</a:t>
            </a:r>
          </a:p>
          <a:p>
            <a:pPr marL="514350" indent="-514350">
              <a:lnSpc>
                <a:spcPct val="150000"/>
              </a:lnSpc>
              <a:buAutoNum type="alphaLcPeriod"/>
            </a:pPr>
            <a:r>
              <a:rPr lang="en-US" dirty="0"/>
              <a:t>Electric current can flow in </a:t>
            </a:r>
            <a:r>
              <a:rPr lang="en-US" strike="dblStrike" dirty="0"/>
              <a:t>both open and </a:t>
            </a:r>
            <a:r>
              <a:rPr lang="en-US" b="1" u="sng" dirty="0">
                <a:solidFill>
                  <a:srgbClr val="FF0000"/>
                </a:solidFill>
              </a:rPr>
              <a:t>closed circuits</a:t>
            </a:r>
            <a:r>
              <a:rPr lang="en-US" dirty="0" smtClean="0"/>
              <a:t>.</a:t>
            </a:r>
            <a:endParaRPr lang="en-US" dirty="0"/>
          </a:p>
        </p:txBody>
      </p:sp>
      <p:sp>
        <p:nvSpPr>
          <p:cNvPr id="3" name="Text Placeholder 2"/>
          <p:cNvSpPr>
            <a:spLocks noGrp="1"/>
          </p:cNvSpPr>
          <p:nvPr>
            <p:ph type="body" sz="quarter" idx="16"/>
          </p:nvPr>
        </p:nvSpPr>
        <p:spPr/>
        <p:txBody>
          <a:bodyPr/>
          <a:lstStyle/>
          <a:p>
            <a:r>
              <a:rPr lang="en-US" dirty="0" smtClean="0"/>
              <a:t>20</a:t>
            </a:r>
            <a:endParaRPr lang="en-US" dirty="0"/>
          </a:p>
        </p:txBody>
      </p:sp>
      <p:sp>
        <p:nvSpPr>
          <p:cNvPr id="4" name="Title 3"/>
          <p:cNvSpPr>
            <a:spLocks noGrp="1"/>
          </p:cNvSpPr>
          <p:nvPr>
            <p:ph type="title"/>
          </p:nvPr>
        </p:nvSpPr>
        <p:spPr/>
        <p:txBody>
          <a:bodyPr>
            <a:normAutofit fontScale="90000"/>
          </a:bodyPr>
          <a:lstStyle/>
          <a:p>
            <a:r>
              <a:rPr lang="en-US" dirty="0"/>
              <a:t>Which of these is true about how electrons move in an electrical circuit?</a:t>
            </a:r>
          </a:p>
        </p:txBody>
      </p:sp>
    </p:spTree>
    <p:extLst>
      <p:ext uri="{BB962C8B-B14F-4D97-AF65-F5344CB8AC3E}">
        <p14:creationId xmlns:p14="http://schemas.microsoft.com/office/powerpoint/2010/main" val="253208265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endParaRPr lang="en-US" dirty="0"/>
          </a:p>
        </p:txBody>
      </p:sp>
      <p:sp>
        <p:nvSpPr>
          <p:cNvPr id="3" name="Text Placeholder 2"/>
          <p:cNvSpPr>
            <a:spLocks noGrp="1"/>
          </p:cNvSpPr>
          <p:nvPr>
            <p:ph type="body" sz="quarter" idx="16"/>
          </p:nvPr>
        </p:nvSpPr>
        <p:spPr/>
        <p:txBody>
          <a:bodyPr/>
          <a:lstStyle/>
          <a:p>
            <a:r>
              <a:rPr lang="en-US" dirty="0" smtClean="0"/>
              <a:t>21</a:t>
            </a:r>
            <a:endParaRPr lang="en-US" dirty="0"/>
          </a:p>
        </p:txBody>
      </p:sp>
      <p:sp>
        <p:nvSpPr>
          <p:cNvPr id="4" name="Title 3"/>
          <p:cNvSpPr>
            <a:spLocks noGrp="1"/>
          </p:cNvSpPr>
          <p:nvPr>
            <p:ph type="title"/>
          </p:nvPr>
        </p:nvSpPr>
        <p:spPr/>
        <p:txBody>
          <a:bodyPr>
            <a:normAutofit fontScale="90000"/>
          </a:bodyPr>
          <a:lstStyle/>
          <a:p>
            <a:r>
              <a:rPr lang="en-US" dirty="0" smtClean="0"/>
              <a:t>A fan with a resistance of 4 ohms has a current of 60 amps that flows in it. How much power dissipates in the line?</a:t>
            </a:r>
            <a:endParaRPr lang="en-US" dirty="0"/>
          </a:p>
        </p:txBody>
      </p:sp>
    </p:spTree>
    <p:extLst>
      <p:ext uri="{BB962C8B-B14F-4D97-AF65-F5344CB8AC3E}">
        <p14:creationId xmlns:p14="http://schemas.microsoft.com/office/powerpoint/2010/main" val="35990613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3"/>
          </p:nvPr>
        </p:nvSpPr>
        <p:spPr>
          <a:xfrm>
            <a:off x="1841679" y="2228849"/>
            <a:ext cx="3606621" cy="2990851"/>
          </a:xfrm>
        </p:spPr>
        <p:txBody>
          <a:bodyPr/>
          <a:lstStyle/>
          <a:p>
            <a:r>
              <a:rPr lang="en-US" dirty="0" smtClean="0">
                <a:latin typeface="Times New Roman" panose="02020603050405020304" pitchFamily="18" charset="0"/>
                <a:cs typeface="Times New Roman" panose="02020603050405020304" pitchFamily="18" charset="0"/>
              </a:rPr>
              <a:t>R = 4 ohms</a:t>
            </a:r>
          </a:p>
          <a:p>
            <a:r>
              <a:rPr lang="en-US" dirty="0" smtClean="0">
                <a:latin typeface="Times New Roman" panose="02020603050405020304" pitchFamily="18" charset="0"/>
                <a:cs typeface="Times New Roman" panose="02020603050405020304" pitchFamily="18" charset="0"/>
              </a:rPr>
              <a:t>I = 60 amp current</a:t>
            </a:r>
          </a:p>
          <a:p>
            <a:r>
              <a:rPr lang="en-US" dirty="0" smtClean="0">
                <a:latin typeface="Times New Roman" panose="02020603050405020304" pitchFamily="18" charset="0"/>
                <a:cs typeface="Times New Roman" panose="02020603050405020304" pitchFamily="18" charset="0"/>
              </a:rPr>
              <a:t>P = ?</a:t>
            </a:r>
            <a:endParaRPr lang="en-US" dirty="0">
              <a:latin typeface="Times New Roman" panose="02020603050405020304" pitchFamily="18" charset="0"/>
              <a:cs typeface="Times New Roman" panose="02020603050405020304" pitchFamily="18" charset="0"/>
            </a:endParaRPr>
          </a:p>
        </p:txBody>
      </p:sp>
      <p:sp>
        <p:nvSpPr>
          <p:cNvPr id="7" name="Text Placeholder 6"/>
          <p:cNvSpPr>
            <a:spLocks noGrp="1"/>
          </p:cNvSpPr>
          <p:nvPr>
            <p:ph type="body" sz="quarter" idx="16"/>
          </p:nvPr>
        </p:nvSpPr>
        <p:spPr/>
        <p:txBody>
          <a:bodyPr/>
          <a:lstStyle/>
          <a:p>
            <a:r>
              <a:rPr lang="en-US" dirty="0" smtClean="0"/>
              <a:t>21</a:t>
            </a:r>
            <a:endParaRPr lang="en-US" dirty="0"/>
          </a:p>
        </p:txBody>
      </p:sp>
      <p:sp>
        <p:nvSpPr>
          <p:cNvPr id="5" name="Title 4"/>
          <p:cNvSpPr>
            <a:spLocks noGrp="1"/>
          </p:cNvSpPr>
          <p:nvPr>
            <p:ph type="title"/>
          </p:nvPr>
        </p:nvSpPr>
        <p:spPr>
          <a:xfrm>
            <a:off x="609600" y="274638"/>
            <a:ext cx="11430000" cy="1668462"/>
          </a:xfrm>
        </p:spPr>
        <p:txBody>
          <a:bodyPr>
            <a:normAutofit fontScale="90000"/>
          </a:bodyPr>
          <a:lstStyle/>
          <a:p>
            <a:r>
              <a:rPr lang="en-US" dirty="0"/>
              <a:t>A fan with a resistance of 4 ohms has a current of 60 amps that flows in it. </a:t>
            </a:r>
            <a:r>
              <a:rPr lang="en-US" dirty="0" smtClean="0"/>
              <a:t/>
            </a:r>
            <a:br>
              <a:rPr lang="en-US" dirty="0" smtClean="0"/>
            </a:br>
            <a:r>
              <a:rPr lang="en-US" dirty="0" smtClean="0"/>
              <a:t>How </a:t>
            </a:r>
            <a:r>
              <a:rPr lang="en-US" dirty="0"/>
              <a:t>much power dissipates in the line?</a:t>
            </a:r>
          </a:p>
        </p:txBody>
      </p:sp>
      <p:sp>
        <p:nvSpPr>
          <p:cNvPr id="2" name="TextBox 1"/>
          <p:cNvSpPr txBox="1"/>
          <p:nvPr/>
        </p:nvSpPr>
        <p:spPr>
          <a:xfrm>
            <a:off x="5810250" y="2895600"/>
            <a:ext cx="3295650" cy="3539430"/>
          </a:xfrm>
          <a:prstGeom prst="rect">
            <a:avLst/>
          </a:prstGeom>
          <a:noFill/>
        </p:spPr>
        <p:txBody>
          <a:bodyPr wrap="square" rtlCol="0">
            <a:spAutoFit/>
          </a:bodyPr>
          <a:lstStyle/>
          <a:p>
            <a:r>
              <a:rPr lang="en-US" sz="3200" b="1" dirty="0" smtClean="0">
                <a:latin typeface="Times New Roman" panose="02020603050405020304" pitchFamily="18" charset="0"/>
                <a:cs typeface="Times New Roman" panose="02020603050405020304" pitchFamily="18" charset="0"/>
              </a:rPr>
              <a:t>P = R x I </a:t>
            </a:r>
            <a:r>
              <a:rPr lang="en-US" sz="3200" b="1" baseline="30000" dirty="0" smtClean="0">
                <a:latin typeface="Times New Roman" panose="02020603050405020304" pitchFamily="18" charset="0"/>
                <a:cs typeface="Times New Roman" panose="02020603050405020304" pitchFamily="18" charset="0"/>
              </a:rPr>
              <a:t>2</a:t>
            </a:r>
          </a:p>
          <a:p>
            <a:endParaRPr lang="en-US" sz="3200" b="1" dirty="0">
              <a:latin typeface="Times New Roman" panose="02020603050405020304" pitchFamily="18" charset="0"/>
              <a:cs typeface="Times New Roman" panose="02020603050405020304" pitchFamily="18" charset="0"/>
            </a:endParaRPr>
          </a:p>
          <a:p>
            <a:r>
              <a:rPr lang="en-US" sz="3200" b="1" dirty="0" smtClean="0">
                <a:latin typeface="Times New Roman" panose="02020603050405020304" pitchFamily="18" charset="0"/>
                <a:cs typeface="Times New Roman" panose="02020603050405020304" pitchFamily="18" charset="0"/>
              </a:rPr>
              <a:t>P = 4 ohm X 60 </a:t>
            </a:r>
            <a:r>
              <a:rPr lang="en-US" sz="3200" b="1" baseline="30000" dirty="0" smtClean="0">
                <a:latin typeface="Times New Roman" panose="02020603050405020304" pitchFamily="18" charset="0"/>
                <a:cs typeface="Times New Roman" panose="02020603050405020304" pitchFamily="18" charset="0"/>
              </a:rPr>
              <a:t>2</a:t>
            </a:r>
          </a:p>
          <a:p>
            <a:r>
              <a:rPr lang="en-US" sz="3200" b="1" dirty="0" smtClean="0">
                <a:latin typeface="Times New Roman" panose="02020603050405020304" pitchFamily="18" charset="0"/>
                <a:cs typeface="Times New Roman" panose="02020603050405020304" pitchFamily="18" charset="0"/>
              </a:rPr>
              <a:t>P = 4 X 3600</a:t>
            </a:r>
          </a:p>
          <a:p>
            <a:r>
              <a:rPr lang="en-US" sz="3200" b="1" dirty="0" smtClean="0">
                <a:latin typeface="Times New Roman" panose="02020603050405020304" pitchFamily="18" charset="0"/>
                <a:cs typeface="Times New Roman" panose="02020603050405020304" pitchFamily="18" charset="0"/>
              </a:rPr>
              <a:t>= 14,400 W</a:t>
            </a:r>
          </a:p>
          <a:p>
            <a:endParaRPr lang="en-US" sz="3200" b="1" dirty="0">
              <a:latin typeface="Times New Roman" panose="02020603050405020304" pitchFamily="18" charset="0"/>
              <a:cs typeface="Times New Roman" panose="02020603050405020304" pitchFamily="18" charset="0"/>
            </a:endParaRPr>
          </a:p>
          <a:p>
            <a:endParaRPr lang="en-US" sz="32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8931695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endParaRPr lang="en-US" dirty="0"/>
          </a:p>
        </p:txBody>
      </p:sp>
      <p:sp>
        <p:nvSpPr>
          <p:cNvPr id="3" name="Text Placeholder 2"/>
          <p:cNvSpPr>
            <a:spLocks noGrp="1"/>
          </p:cNvSpPr>
          <p:nvPr>
            <p:ph type="body" sz="quarter" idx="16"/>
          </p:nvPr>
        </p:nvSpPr>
        <p:spPr/>
        <p:txBody>
          <a:bodyPr/>
          <a:lstStyle/>
          <a:p>
            <a:r>
              <a:rPr lang="en-US" dirty="0" smtClean="0"/>
              <a:t>22</a:t>
            </a:r>
            <a:endParaRPr lang="en-US" dirty="0"/>
          </a:p>
        </p:txBody>
      </p:sp>
      <p:sp>
        <p:nvSpPr>
          <p:cNvPr id="4" name="Title 3"/>
          <p:cNvSpPr>
            <a:spLocks noGrp="1"/>
          </p:cNvSpPr>
          <p:nvPr>
            <p:ph type="title"/>
          </p:nvPr>
        </p:nvSpPr>
        <p:spPr>
          <a:xfrm>
            <a:off x="1905000" y="274638"/>
            <a:ext cx="9677400" cy="1477962"/>
          </a:xfrm>
        </p:spPr>
        <p:txBody>
          <a:bodyPr>
            <a:normAutofit/>
          </a:bodyPr>
          <a:lstStyle/>
          <a:p>
            <a:r>
              <a:rPr lang="en-US" dirty="0" smtClean="0"/>
              <a:t>What is the power that a device uses that carries 10 A at 120 V? </a:t>
            </a:r>
            <a:endParaRPr lang="en-US" dirty="0"/>
          </a:p>
        </p:txBody>
      </p:sp>
    </p:spTree>
    <p:extLst>
      <p:ext uri="{BB962C8B-B14F-4D97-AF65-F5344CB8AC3E}">
        <p14:creationId xmlns:p14="http://schemas.microsoft.com/office/powerpoint/2010/main" val="11250668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3"/>
          </p:nvPr>
        </p:nvSpPr>
        <p:spPr>
          <a:xfrm>
            <a:off x="1841679" y="1873956"/>
            <a:ext cx="2311221" cy="3155243"/>
          </a:xfrm>
        </p:spPr>
        <p:txBody>
          <a:bodyPr/>
          <a:lstStyle/>
          <a:p>
            <a:r>
              <a:rPr lang="en-US" b="1" dirty="0" smtClean="0">
                <a:latin typeface="Times New Roman" panose="02020603050405020304" pitchFamily="18" charset="0"/>
                <a:cs typeface="Times New Roman" panose="02020603050405020304" pitchFamily="18" charset="0"/>
              </a:rPr>
              <a:t>P = V * I</a:t>
            </a:r>
          </a:p>
          <a:p>
            <a:r>
              <a:rPr lang="en-US" b="1" dirty="0" smtClean="0">
                <a:latin typeface="Times New Roman" panose="02020603050405020304" pitchFamily="18" charset="0"/>
                <a:cs typeface="Times New Roman" panose="02020603050405020304" pitchFamily="18" charset="0"/>
              </a:rPr>
              <a:t>V = 120</a:t>
            </a:r>
          </a:p>
          <a:p>
            <a:r>
              <a:rPr lang="en-US" b="1" dirty="0" smtClean="0">
                <a:latin typeface="Times New Roman" panose="02020603050405020304" pitchFamily="18" charset="0"/>
                <a:cs typeface="Times New Roman" panose="02020603050405020304" pitchFamily="18" charset="0"/>
              </a:rPr>
              <a:t>I = 10</a:t>
            </a:r>
            <a:endParaRPr lang="en-US" b="1" dirty="0">
              <a:latin typeface="Times New Roman" panose="02020603050405020304" pitchFamily="18" charset="0"/>
              <a:cs typeface="Times New Roman" panose="02020603050405020304" pitchFamily="18" charset="0"/>
            </a:endParaRPr>
          </a:p>
        </p:txBody>
      </p:sp>
      <p:sp>
        <p:nvSpPr>
          <p:cNvPr id="7" name="Text Placeholder 6"/>
          <p:cNvSpPr>
            <a:spLocks noGrp="1"/>
          </p:cNvSpPr>
          <p:nvPr>
            <p:ph type="body" sz="quarter" idx="16"/>
          </p:nvPr>
        </p:nvSpPr>
        <p:spPr/>
        <p:txBody>
          <a:bodyPr/>
          <a:lstStyle/>
          <a:p>
            <a:r>
              <a:rPr lang="en-US" dirty="0" smtClean="0"/>
              <a:t>22</a:t>
            </a:r>
            <a:endParaRPr lang="en-US" dirty="0"/>
          </a:p>
        </p:txBody>
      </p:sp>
      <p:sp>
        <p:nvSpPr>
          <p:cNvPr id="5" name="Title 4"/>
          <p:cNvSpPr>
            <a:spLocks noGrp="1"/>
          </p:cNvSpPr>
          <p:nvPr>
            <p:ph type="title"/>
          </p:nvPr>
        </p:nvSpPr>
        <p:spPr>
          <a:xfrm>
            <a:off x="1809750" y="274638"/>
            <a:ext cx="9772650" cy="1306512"/>
          </a:xfrm>
        </p:spPr>
        <p:txBody>
          <a:bodyPr>
            <a:normAutofit fontScale="90000"/>
          </a:bodyPr>
          <a:lstStyle/>
          <a:p>
            <a:r>
              <a:rPr lang="en-US" dirty="0"/>
              <a:t>What is the power that a device uses that carries 10 A at 120 V? </a:t>
            </a:r>
            <a:endParaRPr lang="en-US" dirty="0"/>
          </a:p>
        </p:txBody>
      </p:sp>
      <p:sp>
        <p:nvSpPr>
          <p:cNvPr id="2" name="TextBox 1"/>
          <p:cNvSpPr txBox="1"/>
          <p:nvPr/>
        </p:nvSpPr>
        <p:spPr>
          <a:xfrm>
            <a:off x="4972050" y="2305050"/>
            <a:ext cx="2609850" cy="1493358"/>
          </a:xfrm>
          <a:prstGeom prst="rect">
            <a:avLst/>
          </a:prstGeom>
          <a:noFill/>
        </p:spPr>
        <p:txBody>
          <a:bodyPr wrap="square" rtlCol="0">
            <a:spAutoFit/>
          </a:bodyPr>
          <a:lstStyle/>
          <a:p>
            <a:pPr>
              <a:lnSpc>
                <a:spcPct val="150000"/>
              </a:lnSpc>
            </a:pPr>
            <a:r>
              <a:rPr lang="en-US" sz="3200" b="1" dirty="0" smtClean="0"/>
              <a:t> P = 120 * 10</a:t>
            </a:r>
          </a:p>
          <a:p>
            <a:pPr>
              <a:lnSpc>
                <a:spcPct val="150000"/>
              </a:lnSpc>
            </a:pPr>
            <a:r>
              <a:rPr lang="en-US" sz="3200" b="1" dirty="0" smtClean="0"/>
              <a:t>P = 1200 W</a:t>
            </a:r>
            <a:endParaRPr lang="en-US" sz="3200" b="1" dirty="0"/>
          </a:p>
        </p:txBody>
      </p:sp>
    </p:spTree>
    <p:extLst>
      <p:ext uri="{BB962C8B-B14F-4D97-AF65-F5344CB8AC3E}">
        <p14:creationId xmlns:p14="http://schemas.microsoft.com/office/powerpoint/2010/main" val="303267690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endParaRPr lang="en-US" dirty="0"/>
          </a:p>
        </p:txBody>
      </p:sp>
      <p:sp>
        <p:nvSpPr>
          <p:cNvPr id="3" name="Text Placeholder 2"/>
          <p:cNvSpPr>
            <a:spLocks noGrp="1"/>
          </p:cNvSpPr>
          <p:nvPr>
            <p:ph type="body" sz="quarter" idx="16"/>
          </p:nvPr>
        </p:nvSpPr>
        <p:spPr/>
        <p:txBody>
          <a:bodyPr/>
          <a:lstStyle/>
          <a:p>
            <a:r>
              <a:rPr lang="en-US" dirty="0" smtClean="0"/>
              <a:t>23</a:t>
            </a:r>
            <a:endParaRPr lang="en-US" dirty="0"/>
          </a:p>
        </p:txBody>
      </p:sp>
      <p:sp>
        <p:nvSpPr>
          <p:cNvPr id="4" name="Title 3"/>
          <p:cNvSpPr>
            <a:spLocks noGrp="1"/>
          </p:cNvSpPr>
          <p:nvPr>
            <p:ph type="title"/>
          </p:nvPr>
        </p:nvSpPr>
        <p:spPr>
          <a:xfrm>
            <a:off x="1962150" y="274638"/>
            <a:ext cx="9620250" cy="1725612"/>
          </a:xfrm>
        </p:spPr>
        <p:txBody>
          <a:bodyPr>
            <a:normAutofit fontScale="90000"/>
          </a:bodyPr>
          <a:lstStyle/>
          <a:p>
            <a:r>
              <a:rPr lang="en-US" dirty="0" smtClean="0"/>
              <a:t>What is the current in a light that uses a 120 V power supply and has a 40 ohm resistor?</a:t>
            </a:r>
            <a:endParaRPr lang="en-US" dirty="0"/>
          </a:p>
        </p:txBody>
      </p:sp>
    </p:spTree>
    <p:extLst>
      <p:ext uri="{BB962C8B-B14F-4D97-AF65-F5344CB8AC3E}">
        <p14:creationId xmlns:p14="http://schemas.microsoft.com/office/powerpoint/2010/main" val="23178412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3"/>
          </p:nvPr>
        </p:nvSpPr>
        <p:spPr>
          <a:xfrm>
            <a:off x="1657351" y="2197806"/>
            <a:ext cx="4552950" cy="3421943"/>
          </a:xfrm>
        </p:spPr>
        <p:txBody>
          <a:bodyPr/>
          <a:lstStyle/>
          <a:p>
            <a:pPr>
              <a:lnSpc>
                <a:spcPct val="150000"/>
              </a:lnSpc>
            </a:pPr>
            <a:r>
              <a:rPr lang="en-US" b="1" dirty="0" smtClean="0">
                <a:latin typeface="Times New Roman" panose="02020603050405020304" pitchFamily="18" charset="0"/>
                <a:cs typeface="Times New Roman" panose="02020603050405020304" pitchFamily="18" charset="0"/>
              </a:rPr>
              <a:t>Current (I) or A = ?</a:t>
            </a:r>
          </a:p>
          <a:p>
            <a:pPr>
              <a:lnSpc>
                <a:spcPct val="150000"/>
              </a:lnSpc>
            </a:pPr>
            <a:r>
              <a:rPr lang="en-US" b="1" dirty="0" smtClean="0">
                <a:latin typeface="Times New Roman" panose="02020603050405020304" pitchFamily="18" charset="0"/>
                <a:cs typeface="Times New Roman" panose="02020603050405020304" pitchFamily="18" charset="0"/>
              </a:rPr>
              <a:t>Voltage = 120 V</a:t>
            </a:r>
          </a:p>
          <a:p>
            <a:pPr>
              <a:lnSpc>
                <a:spcPct val="150000"/>
              </a:lnSpc>
            </a:pPr>
            <a:r>
              <a:rPr lang="en-US" b="1" dirty="0" smtClean="0">
                <a:latin typeface="Times New Roman" panose="02020603050405020304" pitchFamily="18" charset="0"/>
                <a:cs typeface="Times New Roman" panose="02020603050405020304" pitchFamily="18" charset="0"/>
              </a:rPr>
              <a:t>Resistance ® = 40 ohms</a:t>
            </a:r>
            <a:endParaRPr lang="en-US" b="1" dirty="0">
              <a:latin typeface="Times New Roman" panose="02020603050405020304" pitchFamily="18" charset="0"/>
              <a:cs typeface="Times New Roman" panose="02020603050405020304" pitchFamily="18" charset="0"/>
            </a:endParaRPr>
          </a:p>
        </p:txBody>
      </p:sp>
      <p:sp>
        <p:nvSpPr>
          <p:cNvPr id="7" name="Text Placeholder 6"/>
          <p:cNvSpPr>
            <a:spLocks noGrp="1"/>
          </p:cNvSpPr>
          <p:nvPr>
            <p:ph type="body" sz="quarter" idx="16"/>
          </p:nvPr>
        </p:nvSpPr>
        <p:spPr/>
        <p:txBody>
          <a:bodyPr/>
          <a:lstStyle/>
          <a:p>
            <a:r>
              <a:rPr lang="en-US" dirty="0" smtClean="0"/>
              <a:t>23</a:t>
            </a:r>
            <a:endParaRPr lang="en-US" dirty="0"/>
          </a:p>
        </p:txBody>
      </p:sp>
      <p:sp>
        <p:nvSpPr>
          <p:cNvPr id="5" name="Title 4"/>
          <p:cNvSpPr>
            <a:spLocks noGrp="1"/>
          </p:cNvSpPr>
          <p:nvPr>
            <p:ph type="title"/>
          </p:nvPr>
        </p:nvSpPr>
        <p:spPr>
          <a:xfrm>
            <a:off x="1866900" y="274638"/>
            <a:ext cx="9715500" cy="1592262"/>
          </a:xfrm>
        </p:spPr>
        <p:txBody>
          <a:bodyPr>
            <a:normAutofit fontScale="90000"/>
          </a:bodyPr>
          <a:lstStyle/>
          <a:p>
            <a:r>
              <a:rPr lang="en-US" dirty="0"/>
              <a:t>What is the current in a light that uses a 120 V power supply and has a 40 ohm resistor?</a:t>
            </a:r>
            <a:endParaRPr lang="en-US" dirty="0"/>
          </a:p>
        </p:txBody>
      </p:sp>
      <p:sp>
        <p:nvSpPr>
          <p:cNvPr id="2" name="TextBox 1"/>
          <p:cNvSpPr txBox="1"/>
          <p:nvPr/>
        </p:nvSpPr>
        <p:spPr>
          <a:xfrm>
            <a:off x="6819900" y="2533650"/>
            <a:ext cx="3130857" cy="2031325"/>
          </a:xfrm>
          <a:prstGeom prst="rect">
            <a:avLst/>
          </a:prstGeom>
          <a:noFill/>
        </p:spPr>
        <p:txBody>
          <a:bodyPr wrap="none" rtlCol="0">
            <a:spAutoFit/>
          </a:bodyPr>
          <a:lstStyle/>
          <a:p>
            <a:pPr>
              <a:lnSpc>
                <a:spcPct val="150000"/>
              </a:lnSpc>
            </a:pPr>
            <a:r>
              <a:rPr lang="en-US" sz="2800" b="1" dirty="0" smtClean="0">
                <a:latin typeface="Times New Roman" panose="02020603050405020304" pitchFamily="18" charset="0"/>
                <a:cs typeface="Times New Roman" panose="02020603050405020304" pitchFamily="18" charset="0"/>
              </a:rPr>
              <a:t>I = V/R</a:t>
            </a:r>
          </a:p>
          <a:p>
            <a:pPr>
              <a:lnSpc>
                <a:spcPct val="150000"/>
              </a:lnSpc>
            </a:pPr>
            <a:r>
              <a:rPr lang="en-US" sz="2800" b="1" dirty="0" smtClean="0">
                <a:latin typeface="Times New Roman" panose="02020603050405020304" pitchFamily="18" charset="0"/>
                <a:cs typeface="Times New Roman" panose="02020603050405020304" pitchFamily="18" charset="0"/>
              </a:rPr>
              <a:t>I = 120 V / 40 ohms</a:t>
            </a:r>
          </a:p>
          <a:p>
            <a:pPr>
              <a:lnSpc>
                <a:spcPct val="150000"/>
              </a:lnSpc>
            </a:pPr>
            <a:r>
              <a:rPr lang="en-US" sz="2800" b="1" dirty="0" smtClean="0">
                <a:latin typeface="Times New Roman" panose="02020603050405020304" pitchFamily="18" charset="0"/>
                <a:cs typeface="Times New Roman" panose="02020603050405020304" pitchFamily="18" charset="0"/>
              </a:rPr>
              <a:t>I = 3 A</a:t>
            </a:r>
            <a:endParaRPr lang="en-US" sz="28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4931503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1936929" y="2254957"/>
            <a:ext cx="8885530" cy="2001892"/>
          </a:xfrm>
        </p:spPr>
        <p:txBody>
          <a:bodyPr/>
          <a:lstStyle/>
          <a:p>
            <a:endParaRPr lang="en-US" dirty="0"/>
          </a:p>
        </p:txBody>
      </p:sp>
      <p:sp>
        <p:nvSpPr>
          <p:cNvPr id="3" name="Text Placeholder 2"/>
          <p:cNvSpPr>
            <a:spLocks noGrp="1"/>
          </p:cNvSpPr>
          <p:nvPr>
            <p:ph type="body" sz="quarter" idx="16"/>
          </p:nvPr>
        </p:nvSpPr>
        <p:spPr/>
        <p:txBody>
          <a:bodyPr/>
          <a:lstStyle/>
          <a:p>
            <a:r>
              <a:rPr lang="en-US" dirty="0" smtClean="0"/>
              <a:t>24</a:t>
            </a:r>
            <a:endParaRPr lang="en-US" dirty="0"/>
          </a:p>
        </p:txBody>
      </p:sp>
      <p:sp>
        <p:nvSpPr>
          <p:cNvPr id="4" name="Title 3"/>
          <p:cNvSpPr>
            <a:spLocks noGrp="1"/>
          </p:cNvSpPr>
          <p:nvPr>
            <p:ph type="title"/>
          </p:nvPr>
        </p:nvSpPr>
        <p:spPr>
          <a:xfrm>
            <a:off x="1847850" y="274638"/>
            <a:ext cx="9734550" cy="1573212"/>
          </a:xfrm>
        </p:spPr>
        <p:txBody>
          <a:bodyPr>
            <a:normAutofit fontScale="90000"/>
          </a:bodyPr>
          <a:lstStyle/>
          <a:p>
            <a:r>
              <a:rPr lang="en-US" dirty="0" smtClean="0"/>
              <a:t>When a 12 V battery is connected to a resistor, the current in the resistor is 6 A. What is the resistors value?  </a:t>
            </a:r>
            <a:endParaRPr lang="en-US" dirty="0"/>
          </a:p>
        </p:txBody>
      </p:sp>
    </p:spTree>
    <p:extLst>
      <p:ext uri="{BB962C8B-B14F-4D97-AF65-F5344CB8AC3E}">
        <p14:creationId xmlns:p14="http://schemas.microsoft.com/office/powerpoint/2010/main" val="19120087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1841678" y="1873956"/>
            <a:ext cx="9950271" cy="2831393"/>
          </a:xfrm>
        </p:spPr>
        <p:txBody>
          <a:bodyPr/>
          <a:lstStyle/>
          <a:p>
            <a:pPr marL="514350" indent="-514350">
              <a:buAutoNum type="alphaLcPeriod"/>
            </a:pPr>
            <a:r>
              <a:rPr lang="en-US" dirty="0" smtClean="0"/>
              <a:t>Gravitational forces only attract</a:t>
            </a:r>
          </a:p>
          <a:p>
            <a:pPr marL="514350" indent="-514350">
              <a:buAutoNum type="alphaLcPeriod"/>
            </a:pPr>
            <a:r>
              <a:rPr lang="en-US" dirty="0" smtClean="0"/>
              <a:t>Electrical forces both attract and repel</a:t>
            </a:r>
          </a:p>
          <a:p>
            <a:pPr marL="514350" indent="-514350">
              <a:buAutoNum type="alphaLcPeriod"/>
            </a:pPr>
            <a:r>
              <a:rPr lang="en-US" dirty="0" smtClean="0"/>
              <a:t>Protons have both gravitational and electrical fields.</a:t>
            </a:r>
          </a:p>
          <a:p>
            <a:pPr marL="514350" indent="-514350">
              <a:buAutoNum type="alphaLcPeriod"/>
            </a:pPr>
            <a:r>
              <a:rPr lang="en-US" dirty="0" smtClean="0"/>
              <a:t>Gravitational forces are  stronger than electrical forces.</a:t>
            </a:r>
            <a:endParaRPr lang="en-US" dirty="0"/>
          </a:p>
        </p:txBody>
      </p:sp>
      <p:sp>
        <p:nvSpPr>
          <p:cNvPr id="3" name="Text Placeholder 2"/>
          <p:cNvSpPr>
            <a:spLocks noGrp="1"/>
          </p:cNvSpPr>
          <p:nvPr>
            <p:ph type="body" sz="quarter" idx="16"/>
          </p:nvPr>
        </p:nvSpPr>
        <p:spPr/>
        <p:txBody>
          <a:bodyPr/>
          <a:lstStyle/>
          <a:p>
            <a:r>
              <a:rPr lang="en-US" dirty="0" smtClean="0"/>
              <a:t>2</a:t>
            </a:r>
            <a:endParaRPr lang="en-US" dirty="0"/>
          </a:p>
        </p:txBody>
      </p:sp>
      <p:sp>
        <p:nvSpPr>
          <p:cNvPr id="4" name="Title 3"/>
          <p:cNvSpPr>
            <a:spLocks noGrp="1"/>
          </p:cNvSpPr>
          <p:nvPr>
            <p:ph type="title"/>
          </p:nvPr>
        </p:nvSpPr>
        <p:spPr/>
        <p:txBody>
          <a:bodyPr/>
          <a:lstStyle/>
          <a:p>
            <a:r>
              <a:rPr lang="en-US" dirty="0" smtClean="0"/>
              <a:t>Which is not correct?</a:t>
            </a:r>
            <a:endParaRPr lang="en-US" dirty="0"/>
          </a:p>
        </p:txBody>
      </p:sp>
    </p:spTree>
    <p:extLst>
      <p:ext uri="{BB962C8B-B14F-4D97-AF65-F5344CB8AC3E}">
        <p14:creationId xmlns:p14="http://schemas.microsoft.com/office/powerpoint/2010/main" val="7833333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3"/>
          </p:nvPr>
        </p:nvSpPr>
        <p:spPr>
          <a:xfrm>
            <a:off x="1860729" y="2274006"/>
            <a:ext cx="2692221" cy="3421943"/>
          </a:xfrm>
        </p:spPr>
        <p:txBody>
          <a:bodyPr/>
          <a:lstStyle/>
          <a:p>
            <a:pPr>
              <a:lnSpc>
                <a:spcPct val="150000"/>
              </a:lnSpc>
            </a:pPr>
            <a:r>
              <a:rPr lang="en-US" b="1" dirty="0" smtClean="0">
                <a:latin typeface="Times New Roman" panose="02020603050405020304" pitchFamily="18" charset="0"/>
                <a:cs typeface="Times New Roman" panose="02020603050405020304" pitchFamily="18" charset="0"/>
              </a:rPr>
              <a:t>R = V/I</a:t>
            </a:r>
          </a:p>
          <a:p>
            <a:pPr>
              <a:lnSpc>
                <a:spcPct val="150000"/>
              </a:lnSpc>
            </a:pPr>
            <a:r>
              <a:rPr lang="en-US" b="1" dirty="0" smtClean="0">
                <a:latin typeface="Times New Roman" panose="02020603050405020304" pitchFamily="18" charset="0"/>
                <a:cs typeface="Times New Roman" panose="02020603050405020304" pitchFamily="18" charset="0"/>
              </a:rPr>
              <a:t>V = 12 V</a:t>
            </a:r>
          </a:p>
          <a:p>
            <a:pPr>
              <a:lnSpc>
                <a:spcPct val="150000"/>
              </a:lnSpc>
            </a:pPr>
            <a:r>
              <a:rPr lang="en-US" b="1" dirty="0" smtClean="0">
                <a:latin typeface="Times New Roman" panose="02020603050405020304" pitchFamily="18" charset="0"/>
                <a:cs typeface="Times New Roman" panose="02020603050405020304" pitchFamily="18" charset="0"/>
              </a:rPr>
              <a:t>C (I)  = 6 A</a:t>
            </a:r>
            <a:endParaRPr lang="en-US" b="1" dirty="0">
              <a:latin typeface="Times New Roman" panose="02020603050405020304" pitchFamily="18" charset="0"/>
              <a:cs typeface="Times New Roman" panose="02020603050405020304" pitchFamily="18" charset="0"/>
            </a:endParaRPr>
          </a:p>
        </p:txBody>
      </p:sp>
      <p:sp>
        <p:nvSpPr>
          <p:cNvPr id="7" name="Text Placeholder 6"/>
          <p:cNvSpPr>
            <a:spLocks noGrp="1"/>
          </p:cNvSpPr>
          <p:nvPr>
            <p:ph type="body" sz="quarter" idx="16"/>
          </p:nvPr>
        </p:nvSpPr>
        <p:spPr/>
        <p:txBody>
          <a:bodyPr/>
          <a:lstStyle/>
          <a:p>
            <a:r>
              <a:rPr lang="en-US" dirty="0" smtClean="0"/>
              <a:t>24</a:t>
            </a:r>
            <a:endParaRPr lang="en-US" dirty="0"/>
          </a:p>
        </p:txBody>
      </p:sp>
      <p:sp>
        <p:nvSpPr>
          <p:cNvPr id="5" name="Title 4"/>
          <p:cNvSpPr>
            <a:spLocks noGrp="1"/>
          </p:cNvSpPr>
          <p:nvPr>
            <p:ph type="title"/>
          </p:nvPr>
        </p:nvSpPr>
        <p:spPr>
          <a:xfrm>
            <a:off x="1847850" y="274638"/>
            <a:ext cx="9734550" cy="1592262"/>
          </a:xfrm>
        </p:spPr>
        <p:txBody>
          <a:bodyPr>
            <a:normAutofit fontScale="90000"/>
          </a:bodyPr>
          <a:lstStyle/>
          <a:p>
            <a:r>
              <a:rPr lang="en-US" dirty="0"/>
              <a:t>When a 12 V battery is connected to a resistor, the current in the resistor is </a:t>
            </a:r>
            <a:r>
              <a:rPr lang="en-US" dirty="0" smtClean="0"/>
              <a:t>6 </a:t>
            </a:r>
            <a:r>
              <a:rPr lang="en-US" dirty="0"/>
              <a:t>A. What is the resistors value? </a:t>
            </a:r>
            <a:endParaRPr lang="en-US" dirty="0"/>
          </a:p>
        </p:txBody>
      </p:sp>
      <p:sp>
        <p:nvSpPr>
          <p:cNvPr id="2" name="TextBox 1"/>
          <p:cNvSpPr txBox="1"/>
          <p:nvPr/>
        </p:nvSpPr>
        <p:spPr>
          <a:xfrm>
            <a:off x="6019800" y="2914650"/>
            <a:ext cx="1917513" cy="2215991"/>
          </a:xfrm>
          <a:prstGeom prst="rect">
            <a:avLst/>
          </a:prstGeom>
          <a:noFill/>
        </p:spPr>
        <p:txBody>
          <a:bodyPr wrap="none" rtlCol="0">
            <a:spAutoFit/>
          </a:bodyPr>
          <a:lstStyle/>
          <a:p>
            <a:pPr>
              <a:lnSpc>
                <a:spcPct val="150000"/>
              </a:lnSpc>
            </a:pPr>
            <a:r>
              <a:rPr lang="en-US" sz="2800" b="1" dirty="0" smtClean="0">
                <a:latin typeface="Times New Roman" panose="02020603050405020304" pitchFamily="18" charset="0"/>
                <a:cs typeface="Times New Roman" panose="02020603050405020304" pitchFamily="18" charset="0"/>
              </a:rPr>
              <a:t>R  = 12/6</a:t>
            </a:r>
          </a:p>
          <a:p>
            <a:pPr>
              <a:lnSpc>
                <a:spcPct val="150000"/>
              </a:lnSpc>
            </a:pPr>
            <a:r>
              <a:rPr lang="en-US" sz="2800" b="1" dirty="0" smtClean="0">
                <a:latin typeface="Times New Roman" panose="02020603050405020304" pitchFamily="18" charset="0"/>
                <a:cs typeface="Times New Roman" panose="02020603050405020304" pitchFamily="18" charset="0"/>
              </a:rPr>
              <a:t>R = 2 ohms</a:t>
            </a:r>
          </a:p>
          <a:p>
            <a:pPr>
              <a:lnSpc>
                <a:spcPct val="150000"/>
              </a:lnSpc>
            </a:pPr>
            <a:endParaRPr lang="en-US" sz="36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8701459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endParaRPr lang="en-US" dirty="0"/>
          </a:p>
        </p:txBody>
      </p:sp>
      <p:sp>
        <p:nvSpPr>
          <p:cNvPr id="3" name="Text Placeholder 2"/>
          <p:cNvSpPr>
            <a:spLocks noGrp="1"/>
          </p:cNvSpPr>
          <p:nvPr>
            <p:ph type="body" sz="quarter" idx="16"/>
          </p:nvPr>
        </p:nvSpPr>
        <p:spPr/>
        <p:txBody>
          <a:bodyPr/>
          <a:lstStyle/>
          <a:p>
            <a:r>
              <a:rPr lang="en-US" dirty="0" smtClean="0"/>
              <a:t>25</a:t>
            </a:r>
            <a:endParaRPr lang="en-US" dirty="0"/>
          </a:p>
        </p:txBody>
      </p:sp>
      <p:sp>
        <p:nvSpPr>
          <p:cNvPr id="4" name="Title 3"/>
          <p:cNvSpPr>
            <a:spLocks noGrp="1"/>
          </p:cNvSpPr>
          <p:nvPr>
            <p:ph type="title"/>
          </p:nvPr>
        </p:nvSpPr>
        <p:spPr>
          <a:xfrm>
            <a:off x="1809750" y="274638"/>
            <a:ext cx="9772650" cy="1592262"/>
          </a:xfrm>
        </p:spPr>
        <p:txBody>
          <a:bodyPr>
            <a:normAutofit/>
          </a:bodyPr>
          <a:lstStyle/>
          <a:p>
            <a:r>
              <a:rPr lang="en-US" dirty="0" smtClean="0"/>
              <a:t>What is the power dissipated in a 20 ohm resistor carrying 6 A?</a:t>
            </a:r>
            <a:endParaRPr lang="en-US" dirty="0"/>
          </a:p>
        </p:txBody>
      </p:sp>
    </p:spTree>
    <p:extLst>
      <p:ext uri="{BB962C8B-B14F-4D97-AF65-F5344CB8AC3E}">
        <p14:creationId xmlns:p14="http://schemas.microsoft.com/office/powerpoint/2010/main" val="1190445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3"/>
          </p:nvPr>
        </p:nvSpPr>
        <p:spPr>
          <a:xfrm>
            <a:off x="1841679" y="1873956"/>
            <a:ext cx="2863671" cy="3974393"/>
          </a:xfrm>
        </p:spPr>
        <p:txBody>
          <a:bodyPr/>
          <a:lstStyle/>
          <a:p>
            <a:pPr>
              <a:lnSpc>
                <a:spcPct val="150000"/>
              </a:lnSpc>
            </a:pPr>
            <a:r>
              <a:rPr lang="en-US" b="1" dirty="0" smtClean="0">
                <a:latin typeface="Times New Roman" panose="02020603050405020304" pitchFamily="18" charset="0"/>
                <a:cs typeface="Times New Roman" panose="02020603050405020304" pitchFamily="18" charset="0"/>
              </a:rPr>
              <a:t>P = R * I 2</a:t>
            </a:r>
          </a:p>
          <a:p>
            <a:pPr>
              <a:lnSpc>
                <a:spcPct val="150000"/>
              </a:lnSpc>
            </a:pPr>
            <a:r>
              <a:rPr lang="en-US" b="1" dirty="0" smtClean="0">
                <a:latin typeface="Times New Roman" panose="02020603050405020304" pitchFamily="18" charset="0"/>
                <a:cs typeface="Times New Roman" panose="02020603050405020304" pitchFamily="18" charset="0"/>
              </a:rPr>
              <a:t>R = 20 ohm</a:t>
            </a:r>
          </a:p>
          <a:p>
            <a:pPr>
              <a:lnSpc>
                <a:spcPct val="150000"/>
              </a:lnSpc>
            </a:pPr>
            <a:r>
              <a:rPr lang="en-US" b="1" dirty="0" smtClean="0">
                <a:latin typeface="Times New Roman" panose="02020603050405020304" pitchFamily="18" charset="0"/>
                <a:cs typeface="Times New Roman" panose="02020603050405020304" pitchFamily="18" charset="0"/>
              </a:rPr>
              <a:t>I = 6 A </a:t>
            </a:r>
            <a:endParaRPr lang="en-US" b="1" dirty="0">
              <a:latin typeface="Times New Roman" panose="02020603050405020304" pitchFamily="18" charset="0"/>
              <a:cs typeface="Times New Roman" panose="02020603050405020304" pitchFamily="18" charset="0"/>
            </a:endParaRPr>
          </a:p>
        </p:txBody>
      </p:sp>
      <p:sp>
        <p:nvSpPr>
          <p:cNvPr id="7" name="Text Placeholder 6"/>
          <p:cNvSpPr>
            <a:spLocks noGrp="1"/>
          </p:cNvSpPr>
          <p:nvPr>
            <p:ph type="body" sz="quarter" idx="16"/>
          </p:nvPr>
        </p:nvSpPr>
        <p:spPr/>
        <p:txBody>
          <a:bodyPr/>
          <a:lstStyle/>
          <a:p>
            <a:r>
              <a:rPr lang="en-US" dirty="0" smtClean="0"/>
              <a:t>25</a:t>
            </a:r>
            <a:endParaRPr lang="en-US" dirty="0"/>
          </a:p>
        </p:txBody>
      </p:sp>
      <p:sp>
        <p:nvSpPr>
          <p:cNvPr id="5" name="Title 4"/>
          <p:cNvSpPr>
            <a:spLocks noGrp="1"/>
          </p:cNvSpPr>
          <p:nvPr>
            <p:ph type="title"/>
          </p:nvPr>
        </p:nvSpPr>
        <p:spPr>
          <a:xfrm>
            <a:off x="1847850" y="274638"/>
            <a:ext cx="9734550" cy="1497012"/>
          </a:xfrm>
        </p:spPr>
        <p:txBody>
          <a:bodyPr>
            <a:normAutofit/>
          </a:bodyPr>
          <a:lstStyle/>
          <a:p>
            <a:r>
              <a:rPr lang="en-US" dirty="0"/>
              <a:t>What is the power dissipated in a 20 ohm resistor carrying </a:t>
            </a:r>
            <a:r>
              <a:rPr lang="en-US" dirty="0" smtClean="0"/>
              <a:t>6 </a:t>
            </a:r>
            <a:r>
              <a:rPr lang="en-US" dirty="0"/>
              <a:t>A?</a:t>
            </a:r>
            <a:endParaRPr lang="en-US" dirty="0"/>
          </a:p>
        </p:txBody>
      </p:sp>
      <p:sp>
        <p:nvSpPr>
          <p:cNvPr id="2" name="TextBox 1"/>
          <p:cNvSpPr txBox="1"/>
          <p:nvPr/>
        </p:nvSpPr>
        <p:spPr>
          <a:xfrm>
            <a:off x="6057900" y="2686050"/>
            <a:ext cx="2574423" cy="1754326"/>
          </a:xfrm>
          <a:prstGeom prst="rect">
            <a:avLst/>
          </a:prstGeom>
          <a:noFill/>
        </p:spPr>
        <p:txBody>
          <a:bodyPr wrap="none" rtlCol="0">
            <a:spAutoFit/>
          </a:bodyPr>
          <a:lstStyle/>
          <a:p>
            <a:pPr>
              <a:lnSpc>
                <a:spcPct val="150000"/>
              </a:lnSpc>
            </a:pPr>
            <a:r>
              <a:rPr lang="en-US" sz="2400" b="1" dirty="0" smtClean="0">
                <a:latin typeface="Times New Roman" panose="02020603050405020304" pitchFamily="18" charset="0"/>
                <a:cs typeface="Times New Roman" panose="02020603050405020304" pitchFamily="18" charset="0"/>
              </a:rPr>
              <a:t>P = 20 ohm * 6 </a:t>
            </a:r>
            <a:r>
              <a:rPr lang="en-US" sz="2400" b="1" baseline="30000" dirty="0" smtClean="0">
                <a:latin typeface="Times New Roman" panose="02020603050405020304" pitchFamily="18" charset="0"/>
                <a:cs typeface="Times New Roman" panose="02020603050405020304" pitchFamily="18" charset="0"/>
              </a:rPr>
              <a:t>2</a:t>
            </a:r>
            <a:r>
              <a:rPr lang="en-US" sz="2400" b="1" dirty="0" smtClean="0">
                <a:latin typeface="Times New Roman" panose="02020603050405020304" pitchFamily="18" charset="0"/>
                <a:cs typeface="Times New Roman" panose="02020603050405020304" pitchFamily="18" charset="0"/>
              </a:rPr>
              <a:t> A</a:t>
            </a:r>
          </a:p>
          <a:p>
            <a:pPr>
              <a:lnSpc>
                <a:spcPct val="150000"/>
              </a:lnSpc>
            </a:pPr>
            <a:r>
              <a:rPr lang="en-US" sz="2400" b="1" dirty="0" smtClean="0">
                <a:latin typeface="Times New Roman" panose="02020603050405020304" pitchFamily="18" charset="0"/>
                <a:cs typeface="Times New Roman" panose="02020603050405020304" pitchFamily="18" charset="0"/>
              </a:rPr>
              <a:t>P = 20 * 36</a:t>
            </a:r>
          </a:p>
          <a:p>
            <a:pPr>
              <a:lnSpc>
                <a:spcPct val="150000"/>
              </a:lnSpc>
            </a:pPr>
            <a:r>
              <a:rPr lang="en-US" sz="2400" b="1" dirty="0" smtClean="0">
                <a:latin typeface="Times New Roman" panose="02020603050405020304" pitchFamily="18" charset="0"/>
                <a:cs typeface="Times New Roman" panose="02020603050405020304" pitchFamily="18" charset="0"/>
              </a:rPr>
              <a:t>P = 720 W</a:t>
            </a:r>
            <a:endParaRPr lang="en-US"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7516595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3"/>
          </p:nvPr>
        </p:nvSpPr>
        <p:spPr>
          <a:xfrm>
            <a:off x="781050" y="1873956"/>
            <a:ext cx="11410950" cy="3288593"/>
          </a:xfrm>
        </p:spPr>
        <p:txBody>
          <a:bodyPr/>
          <a:lstStyle/>
          <a:p>
            <a:pPr marL="514350" indent="-514350">
              <a:lnSpc>
                <a:spcPct val="150000"/>
              </a:lnSpc>
              <a:buAutoNum type="alphaLcPeriod"/>
            </a:pPr>
            <a:r>
              <a:rPr lang="en-US" b="1" dirty="0"/>
              <a:t>Gravitational forces only attract</a:t>
            </a:r>
          </a:p>
          <a:p>
            <a:pPr marL="514350" indent="-514350">
              <a:lnSpc>
                <a:spcPct val="150000"/>
              </a:lnSpc>
              <a:buAutoNum type="alphaLcPeriod"/>
            </a:pPr>
            <a:r>
              <a:rPr lang="en-US" b="1" dirty="0"/>
              <a:t>Electrical forces both attract and repel</a:t>
            </a:r>
          </a:p>
          <a:p>
            <a:pPr marL="514350" indent="-514350">
              <a:lnSpc>
                <a:spcPct val="150000"/>
              </a:lnSpc>
              <a:buAutoNum type="alphaLcPeriod"/>
            </a:pPr>
            <a:r>
              <a:rPr lang="en-US" b="1" dirty="0"/>
              <a:t>Protons have both gravitational and electrical fields.</a:t>
            </a:r>
          </a:p>
          <a:p>
            <a:pPr marL="514350" indent="-514350">
              <a:lnSpc>
                <a:spcPct val="150000"/>
              </a:lnSpc>
              <a:buAutoNum type="alphaLcPeriod"/>
            </a:pPr>
            <a:r>
              <a:rPr lang="en-US" b="1" u="sng" dirty="0">
                <a:solidFill>
                  <a:srgbClr val="FF0000"/>
                </a:solidFill>
              </a:rPr>
              <a:t>Gravitational forces are </a:t>
            </a:r>
            <a:r>
              <a:rPr lang="en-US" b="1" u="sng" strike="dblStrike" dirty="0">
                <a:solidFill>
                  <a:srgbClr val="FF0000"/>
                </a:solidFill>
              </a:rPr>
              <a:t> stronger </a:t>
            </a:r>
            <a:r>
              <a:rPr lang="en-US" b="1" u="sng" dirty="0" smtClean="0">
                <a:solidFill>
                  <a:srgbClr val="FF0000"/>
                </a:solidFill>
              </a:rPr>
              <a:t>weaker than </a:t>
            </a:r>
            <a:r>
              <a:rPr lang="en-US" b="1" u="sng" dirty="0">
                <a:solidFill>
                  <a:srgbClr val="FF0000"/>
                </a:solidFill>
              </a:rPr>
              <a:t>electrical forces</a:t>
            </a:r>
            <a:r>
              <a:rPr lang="en-US" b="1" dirty="0"/>
              <a:t>.</a:t>
            </a:r>
          </a:p>
        </p:txBody>
      </p:sp>
      <p:sp>
        <p:nvSpPr>
          <p:cNvPr id="7" name="Text Placeholder 6"/>
          <p:cNvSpPr>
            <a:spLocks noGrp="1"/>
          </p:cNvSpPr>
          <p:nvPr>
            <p:ph type="body" sz="quarter" idx="16"/>
          </p:nvPr>
        </p:nvSpPr>
        <p:spPr/>
        <p:txBody>
          <a:bodyPr/>
          <a:lstStyle/>
          <a:p>
            <a:r>
              <a:rPr lang="en-US" dirty="0" smtClean="0"/>
              <a:t>2</a:t>
            </a:r>
            <a:endParaRPr lang="en-US" dirty="0"/>
          </a:p>
        </p:txBody>
      </p:sp>
      <p:sp>
        <p:nvSpPr>
          <p:cNvPr id="5" name="Title 4"/>
          <p:cNvSpPr>
            <a:spLocks noGrp="1"/>
          </p:cNvSpPr>
          <p:nvPr>
            <p:ph type="title"/>
          </p:nvPr>
        </p:nvSpPr>
        <p:spPr/>
        <p:txBody>
          <a:bodyPr/>
          <a:lstStyle/>
          <a:p>
            <a:r>
              <a:rPr lang="en-US" dirty="0" smtClean="0"/>
              <a:t>What is not correct?</a:t>
            </a:r>
            <a:endParaRPr lang="en-US" dirty="0"/>
          </a:p>
        </p:txBody>
      </p:sp>
    </p:spTree>
    <p:extLst>
      <p:ext uri="{BB962C8B-B14F-4D97-AF65-F5344CB8AC3E}">
        <p14:creationId xmlns:p14="http://schemas.microsoft.com/office/powerpoint/2010/main" val="115024690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1841679" y="1873956"/>
            <a:ext cx="5244921" cy="3860093"/>
          </a:xfrm>
        </p:spPr>
        <p:txBody>
          <a:bodyPr/>
          <a:lstStyle/>
          <a:p>
            <a:pPr marL="514350" indent="-514350">
              <a:buAutoNum type="arabicPeriod"/>
            </a:pPr>
            <a:r>
              <a:rPr lang="en-US" dirty="0" smtClean="0"/>
              <a:t>Transistor is a type of </a:t>
            </a:r>
          </a:p>
          <a:p>
            <a:pPr marL="514350" indent="-514350">
              <a:buAutoNum type="arabicPeriod"/>
            </a:pPr>
            <a:r>
              <a:rPr lang="en-US" dirty="0" smtClean="0"/>
              <a:t>No electrical resistance occurs in a</a:t>
            </a:r>
          </a:p>
          <a:p>
            <a:pPr marL="514350" indent="-514350">
              <a:buAutoNum type="arabicPeriod"/>
            </a:pPr>
            <a:r>
              <a:rPr lang="en-US" dirty="0" smtClean="0"/>
              <a:t>Used to change AC to DC</a:t>
            </a:r>
          </a:p>
          <a:p>
            <a:pPr marL="514350" indent="-514350">
              <a:buAutoNum type="arabicPeriod"/>
            </a:pPr>
            <a:r>
              <a:rPr lang="en-US" dirty="0" smtClean="0"/>
              <a:t>Used to smooth pulsed current</a:t>
            </a:r>
            <a:endParaRPr lang="en-US" dirty="0"/>
          </a:p>
        </p:txBody>
      </p:sp>
      <p:sp>
        <p:nvSpPr>
          <p:cNvPr id="3" name="Text Placeholder 2"/>
          <p:cNvSpPr>
            <a:spLocks noGrp="1"/>
          </p:cNvSpPr>
          <p:nvPr>
            <p:ph type="body" sz="quarter" idx="16"/>
          </p:nvPr>
        </p:nvSpPr>
        <p:spPr/>
        <p:txBody>
          <a:bodyPr/>
          <a:lstStyle/>
          <a:p>
            <a:r>
              <a:rPr lang="en-US" dirty="0" smtClean="0"/>
              <a:t>3</a:t>
            </a:r>
            <a:endParaRPr lang="en-US" dirty="0"/>
          </a:p>
        </p:txBody>
      </p:sp>
      <p:sp>
        <p:nvSpPr>
          <p:cNvPr id="4" name="Title 3"/>
          <p:cNvSpPr>
            <a:spLocks noGrp="1"/>
          </p:cNvSpPr>
          <p:nvPr>
            <p:ph type="title"/>
          </p:nvPr>
        </p:nvSpPr>
        <p:spPr/>
        <p:txBody>
          <a:bodyPr/>
          <a:lstStyle/>
          <a:p>
            <a:r>
              <a:rPr lang="en-US" dirty="0" smtClean="0"/>
              <a:t>Match the following</a:t>
            </a:r>
            <a:endParaRPr lang="en-US" dirty="0"/>
          </a:p>
        </p:txBody>
      </p:sp>
      <p:sp>
        <p:nvSpPr>
          <p:cNvPr id="6" name="TextBox 5"/>
          <p:cNvSpPr txBox="1"/>
          <p:nvPr/>
        </p:nvSpPr>
        <p:spPr>
          <a:xfrm>
            <a:off x="8362950" y="1352550"/>
            <a:ext cx="2901051" cy="4401205"/>
          </a:xfrm>
          <a:prstGeom prst="rect">
            <a:avLst/>
          </a:prstGeom>
          <a:noFill/>
        </p:spPr>
        <p:txBody>
          <a:bodyPr wrap="none" rtlCol="0">
            <a:spAutoFit/>
          </a:bodyPr>
          <a:lstStyle/>
          <a:p>
            <a:pPr marL="342900" indent="-342900">
              <a:buAutoNum type="alphaLcPeriod"/>
            </a:pPr>
            <a:endParaRPr lang="en-US" sz="2800" b="1" dirty="0" smtClean="0"/>
          </a:p>
          <a:p>
            <a:pPr marL="342900" indent="-342900">
              <a:lnSpc>
                <a:spcPct val="150000"/>
              </a:lnSpc>
              <a:buAutoNum type="alphaLcPeriod"/>
            </a:pPr>
            <a:r>
              <a:rPr lang="en-US" sz="2800" b="1" dirty="0" smtClean="0"/>
              <a:t>Capacitor</a:t>
            </a:r>
          </a:p>
          <a:p>
            <a:pPr marL="342900" indent="-342900">
              <a:lnSpc>
                <a:spcPct val="150000"/>
              </a:lnSpc>
              <a:buAutoNum type="alphaLcPeriod"/>
            </a:pPr>
            <a:r>
              <a:rPr lang="en-US" sz="2800" b="1" dirty="0" smtClean="0"/>
              <a:t>Diode</a:t>
            </a:r>
          </a:p>
          <a:p>
            <a:pPr marL="342900" indent="-342900">
              <a:lnSpc>
                <a:spcPct val="150000"/>
              </a:lnSpc>
              <a:buAutoNum type="alphaLcPeriod"/>
            </a:pPr>
            <a:r>
              <a:rPr lang="en-US" sz="2800" b="1" dirty="0" smtClean="0"/>
              <a:t>Superconductor</a:t>
            </a:r>
            <a:endParaRPr lang="en-US" sz="2800" b="1" dirty="0"/>
          </a:p>
          <a:p>
            <a:pPr marL="342900" indent="-342900">
              <a:lnSpc>
                <a:spcPct val="150000"/>
              </a:lnSpc>
              <a:buAutoNum type="alphaLcPeriod"/>
            </a:pPr>
            <a:r>
              <a:rPr lang="en-US" sz="2800" b="1" dirty="0" smtClean="0"/>
              <a:t>Semiconductor</a:t>
            </a:r>
          </a:p>
          <a:p>
            <a:pPr marL="342900" indent="-342900">
              <a:buAutoNum type="alphaLcPeriod"/>
            </a:pPr>
            <a:endParaRPr lang="en-US" sz="2800" b="1" dirty="0" smtClean="0"/>
          </a:p>
          <a:p>
            <a:pPr marL="342900" indent="-342900">
              <a:buAutoNum type="alphaLcPeriod"/>
            </a:pPr>
            <a:endParaRPr lang="en-US" sz="2800" b="1" dirty="0" smtClean="0"/>
          </a:p>
          <a:p>
            <a:pPr marL="342900" indent="-342900">
              <a:buAutoNum type="alphaLcPeriod"/>
            </a:pPr>
            <a:endParaRPr lang="en-US" sz="2800" b="1" dirty="0"/>
          </a:p>
        </p:txBody>
      </p:sp>
    </p:spTree>
    <p:extLst>
      <p:ext uri="{BB962C8B-B14F-4D97-AF65-F5344CB8AC3E}">
        <p14:creationId xmlns:p14="http://schemas.microsoft.com/office/powerpoint/2010/main" val="21854791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3"/>
          </p:nvPr>
        </p:nvSpPr>
        <p:spPr>
          <a:xfrm>
            <a:off x="1841679" y="1873956"/>
            <a:ext cx="9302571" cy="3821993"/>
          </a:xfrm>
        </p:spPr>
        <p:txBody>
          <a:bodyPr/>
          <a:lstStyle/>
          <a:p>
            <a:pPr marL="514350" indent="-514350">
              <a:buFont typeface="Arial" panose="020B0604020202020204" pitchFamily="34" charset="0"/>
              <a:buAutoNum type="arabicPeriod"/>
            </a:pPr>
            <a:r>
              <a:rPr lang="en-US" dirty="0"/>
              <a:t>Transistor is a type of </a:t>
            </a:r>
            <a:r>
              <a:rPr lang="en-US" b="1" u="sng" dirty="0"/>
              <a:t>Semiconductor</a:t>
            </a:r>
          </a:p>
          <a:p>
            <a:pPr marL="514350" indent="-514350">
              <a:buAutoNum type="arabicPeriod"/>
            </a:pPr>
            <a:endParaRPr lang="en-US" dirty="0"/>
          </a:p>
          <a:p>
            <a:pPr marL="514350" indent="-514350">
              <a:buFont typeface="Arial" panose="020B0604020202020204" pitchFamily="34" charset="0"/>
              <a:buAutoNum type="arabicPeriod"/>
            </a:pPr>
            <a:r>
              <a:rPr lang="en-US" dirty="0"/>
              <a:t>No electrical resistance occurs in </a:t>
            </a:r>
            <a:r>
              <a:rPr lang="en-US" dirty="0" smtClean="0"/>
              <a:t>a </a:t>
            </a:r>
            <a:r>
              <a:rPr lang="en-US" b="1" u="sng" dirty="0" smtClean="0"/>
              <a:t>Superconductor</a:t>
            </a:r>
            <a:endParaRPr lang="en-US" b="1" u="sng" dirty="0"/>
          </a:p>
          <a:p>
            <a:pPr marL="514350" indent="-514350">
              <a:buAutoNum type="arabicPeriod"/>
            </a:pPr>
            <a:endParaRPr lang="en-US" dirty="0"/>
          </a:p>
          <a:p>
            <a:pPr marL="514350" indent="-514350">
              <a:lnSpc>
                <a:spcPct val="150000"/>
              </a:lnSpc>
              <a:buFont typeface="Arial" panose="020B0604020202020204" pitchFamily="34" charset="0"/>
              <a:buAutoNum type="arabicPeriod"/>
            </a:pPr>
            <a:r>
              <a:rPr lang="en-US" b="1" u="sng" dirty="0" smtClean="0"/>
              <a:t>Diodes</a:t>
            </a:r>
            <a:r>
              <a:rPr lang="en-US" b="1" dirty="0" smtClean="0"/>
              <a:t> </a:t>
            </a:r>
            <a:r>
              <a:rPr lang="en-US" dirty="0" smtClean="0"/>
              <a:t>are used </a:t>
            </a:r>
            <a:r>
              <a:rPr lang="en-US" dirty="0"/>
              <a:t>to change AC to </a:t>
            </a:r>
            <a:r>
              <a:rPr lang="en-US" dirty="0" smtClean="0"/>
              <a:t>DC</a:t>
            </a:r>
          </a:p>
          <a:p>
            <a:pPr marL="514350" indent="-514350">
              <a:lnSpc>
                <a:spcPct val="150000"/>
              </a:lnSpc>
              <a:buFont typeface="Arial" panose="020B0604020202020204" pitchFamily="34" charset="0"/>
              <a:buAutoNum type="arabicPeriod"/>
            </a:pPr>
            <a:r>
              <a:rPr lang="en-US" b="1" u="sng" dirty="0" smtClean="0"/>
              <a:t>Capacitor</a:t>
            </a:r>
            <a:r>
              <a:rPr lang="en-US" dirty="0" smtClean="0"/>
              <a:t>- Used </a:t>
            </a:r>
            <a:r>
              <a:rPr lang="en-US" dirty="0"/>
              <a:t>to smooth pulsed current</a:t>
            </a:r>
          </a:p>
          <a:p>
            <a:pPr marL="514350" indent="-514350">
              <a:lnSpc>
                <a:spcPct val="150000"/>
              </a:lnSpc>
              <a:buFont typeface="Arial" panose="020B0604020202020204" pitchFamily="34" charset="0"/>
              <a:buAutoNum type="arabicPeriod"/>
            </a:pPr>
            <a:endParaRPr lang="en-US" dirty="0"/>
          </a:p>
        </p:txBody>
      </p:sp>
      <p:sp>
        <p:nvSpPr>
          <p:cNvPr id="7" name="Text Placeholder 6"/>
          <p:cNvSpPr>
            <a:spLocks noGrp="1"/>
          </p:cNvSpPr>
          <p:nvPr>
            <p:ph type="body" sz="quarter" idx="16"/>
          </p:nvPr>
        </p:nvSpPr>
        <p:spPr/>
        <p:txBody>
          <a:bodyPr/>
          <a:lstStyle/>
          <a:p>
            <a:r>
              <a:rPr lang="en-US" dirty="0" smtClean="0"/>
              <a:t>3</a:t>
            </a:r>
            <a:endParaRPr lang="en-US" dirty="0"/>
          </a:p>
        </p:txBody>
      </p:sp>
      <p:sp>
        <p:nvSpPr>
          <p:cNvPr id="5" name="Title 4"/>
          <p:cNvSpPr>
            <a:spLocks noGrp="1"/>
          </p:cNvSpPr>
          <p:nvPr>
            <p:ph type="title"/>
          </p:nvPr>
        </p:nvSpPr>
        <p:spPr/>
        <p:txBody>
          <a:bodyPr/>
          <a:lstStyle/>
          <a:p>
            <a:r>
              <a:rPr lang="en-US" dirty="0" smtClean="0"/>
              <a:t>Matched</a:t>
            </a:r>
            <a:endParaRPr lang="en-US" dirty="0"/>
          </a:p>
        </p:txBody>
      </p:sp>
    </p:spTree>
    <p:extLst>
      <p:ext uri="{BB962C8B-B14F-4D97-AF65-F5344CB8AC3E}">
        <p14:creationId xmlns:p14="http://schemas.microsoft.com/office/powerpoint/2010/main" val="328057439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1219200" y="1409700"/>
            <a:ext cx="8362949" cy="4229099"/>
          </a:xfrm>
        </p:spPr>
        <p:txBody>
          <a:bodyPr/>
          <a:lstStyle/>
          <a:p>
            <a:pPr marL="514350" indent="-514350">
              <a:lnSpc>
                <a:spcPct val="150000"/>
              </a:lnSpc>
              <a:buAutoNum type="arabicPeriod"/>
            </a:pPr>
            <a:r>
              <a:rPr lang="en-US" dirty="0" smtClean="0"/>
              <a:t>produces AC current</a:t>
            </a:r>
          </a:p>
          <a:p>
            <a:pPr marL="514350" indent="-514350">
              <a:lnSpc>
                <a:spcPct val="150000"/>
              </a:lnSpc>
              <a:buAutoNum type="arabicPeriod"/>
            </a:pPr>
            <a:r>
              <a:rPr lang="en-US" dirty="0" smtClean="0"/>
              <a:t>Produces DC current</a:t>
            </a:r>
          </a:p>
          <a:p>
            <a:pPr marL="514350" indent="-514350">
              <a:lnSpc>
                <a:spcPct val="150000"/>
              </a:lnSpc>
              <a:buAutoNum type="arabicPeriod"/>
            </a:pPr>
            <a:r>
              <a:rPr lang="en-US" dirty="0" smtClean="0"/>
              <a:t>Produces current that travels in one direction</a:t>
            </a:r>
          </a:p>
          <a:p>
            <a:pPr marL="514350" indent="-514350">
              <a:lnSpc>
                <a:spcPct val="150000"/>
              </a:lnSpc>
              <a:buAutoNum type="arabicPeriod"/>
            </a:pPr>
            <a:r>
              <a:rPr lang="en-US" dirty="0" smtClean="0"/>
              <a:t>Produces current that travels back- and- forth</a:t>
            </a:r>
          </a:p>
          <a:p>
            <a:pPr marL="514350" indent="-514350">
              <a:lnSpc>
                <a:spcPct val="150000"/>
              </a:lnSpc>
              <a:buAutoNum type="arabicPeriod"/>
            </a:pPr>
            <a:r>
              <a:rPr lang="en-US" dirty="0" smtClean="0"/>
              <a:t>Provide energy for a circuit</a:t>
            </a:r>
            <a:endParaRPr lang="en-US" dirty="0"/>
          </a:p>
        </p:txBody>
      </p:sp>
      <p:sp>
        <p:nvSpPr>
          <p:cNvPr id="3" name="Text Placeholder 2"/>
          <p:cNvSpPr>
            <a:spLocks noGrp="1"/>
          </p:cNvSpPr>
          <p:nvPr>
            <p:ph type="body" sz="quarter" idx="16"/>
          </p:nvPr>
        </p:nvSpPr>
        <p:spPr/>
        <p:txBody>
          <a:bodyPr/>
          <a:lstStyle/>
          <a:p>
            <a:r>
              <a:rPr lang="en-US" dirty="0" smtClean="0"/>
              <a:t>4</a:t>
            </a:r>
            <a:endParaRPr lang="en-US" dirty="0"/>
          </a:p>
        </p:txBody>
      </p:sp>
      <p:sp>
        <p:nvSpPr>
          <p:cNvPr id="4" name="Title 3"/>
          <p:cNvSpPr>
            <a:spLocks noGrp="1"/>
          </p:cNvSpPr>
          <p:nvPr>
            <p:ph type="title"/>
          </p:nvPr>
        </p:nvSpPr>
        <p:spPr>
          <a:xfrm>
            <a:off x="609600" y="274638"/>
            <a:ext cx="10972800" cy="620712"/>
          </a:xfrm>
        </p:spPr>
        <p:txBody>
          <a:bodyPr>
            <a:normAutofit fontScale="90000"/>
          </a:bodyPr>
          <a:lstStyle/>
          <a:p>
            <a:r>
              <a:rPr lang="en-US" dirty="0" smtClean="0"/>
              <a:t>Match the following</a:t>
            </a:r>
            <a:endParaRPr lang="en-US" dirty="0"/>
          </a:p>
        </p:txBody>
      </p:sp>
      <p:sp>
        <p:nvSpPr>
          <p:cNvPr id="5" name="TextBox 4"/>
          <p:cNvSpPr txBox="1"/>
          <p:nvPr/>
        </p:nvSpPr>
        <p:spPr>
          <a:xfrm>
            <a:off x="9772650" y="1409700"/>
            <a:ext cx="2051844" cy="2610843"/>
          </a:xfrm>
          <a:prstGeom prst="rect">
            <a:avLst/>
          </a:prstGeom>
          <a:noFill/>
        </p:spPr>
        <p:txBody>
          <a:bodyPr wrap="none" rtlCol="0">
            <a:spAutoFit/>
          </a:bodyPr>
          <a:lstStyle/>
          <a:p>
            <a:pPr marL="342900" indent="-342900">
              <a:lnSpc>
                <a:spcPct val="150000"/>
              </a:lnSpc>
              <a:buAutoNum type="alphaLcPeriod"/>
            </a:pPr>
            <a:r>
              <a:rPr lang="en-US" sz="2800" b="1" dirty="0" smtClean="0"/>
              <a:t>Battery</a:t>
            </a:r>
          </a:p>
          <a:p>
            <a:pPr marL="342900" indent="-342900">
              <a:lnSpc>
                <a:spcPct val="150000"/>
              </a:lnSpc>
              <a:buAutoNum type="alphaLcPeriod"/>
            </a:pPr>
            <a:r>
              <a:rPr lang="en-US" sz="2800" b="1" dirty="0" smtClean="0"/>
              <a:t>Generator</a:t>
            </a:r>
          </a:p>
          <a:p>
            <a:pPr marL="342900" indent="-342900">
              <a:lnSpc>
                <a:spcPct val="150000"/>
              </a:lnSpc>
              <a:buAutoNum type="alphaLcPeriod"/>
            </a:pPr>
            <a:r>
              <a:rPr lang="en-US" sz="2800" b="1" dirty="0" smtClean="0"/>
              <a:t>Both</a:t>
            </a:r>
          </a:p>
          <a:p>
            <a:pPr marL="342900" indent="-342900">
              <a:lnSpc>
                <a:spcPct val="150000"/>
              </a:lnSpc>
              <a:buAutoNum type="alphaLcPeriod"/>
            </a:pPr>
            <a:endParaRPr lang="en-US" sz="2800" b="1" dirty="0"/>
          </a:p>
        </p:txBody>
      </p:sp>
    </p:spTree>
    <p:extLst>
      <p:ext uri="{BB962C8B-B14F-4D97-AF65-F5344CB8AC3E}">
        <p14:creationId xmlns:p14="http://schemas.microsoft.com/office/powerpoint/2010/main" val="4267895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Game Board Colorful">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FFFFFF"/>
      </a:hlink>
      <a:folHlink>
        <a:srgbClr val="656565"/>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Game Board Colorful">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FFFFFF"/>
      </a:hlink>
      <a:folHlink>
        <a:srgbClr val="656565"/>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763151B4-AA19-4907-9168-9B66268D5F1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2026</Words>
  <Application>Microsoft Office PowerPoint</Application>
  <PresentationFormat>Custom</PresentationFormat>
  <Paragraphs>324</Paragraphs>
  <Slides>52</Slides>
  <Notes>0</Notes>
  <HiddenSlides>0</HiddenSlides>
  <MMClips>0</MMClips>
  <ScaleCrop>false</ScaleCrop>
  <HeadingPairs>
    <vt:vector size="4" baseType="variant">
      <vt:variant>
        <vt:lpstr>Theme</vt:lpstr>
      </vt:variant>
      <vt:variant>
        <vt:i4>1</vt:i4>
      </vt:variant>
      <vt:variant>
        <vt:lpstr>Slide Titles</vt:lpstr>
      </vt:variant>
      <vt:variant>
        <vt:i4>52</vt:i4>
      </vt:variant>
    </vt:vector>
  </HeadingPairs>
  <TitlesOfParts>
    <vt:vector size="53" baseType="lpstr">
      <vt:lpstr>Office Theme</vt:lpstr>
      <vt:lpstr>PowerPoint Presentation</vt:lpstr>
      <vt:lpstr>Why is AC used instead of DC? Why does Europe use a different voltage that the US? Describe Nicoli Tesla and Edison's contribution to electricity Describe the potential effect of an EMP or CME on our electrical system and explain how shielding might be used.</vt:lpstr>
      <vt:lpstr>Which is not correct?</vt:lpstr>
      <vt:lpstr>PowerPoint Presentation</vt:lpstr>
      <vt:lpstr>Which is not correct?</vt:lpstr>
      <vt:lpstr>What is not correct?</vt:lpstr>
      <vt:lpstr>Match the following</vt:lpstr>
      <vt:lpstr>Matched</vt:lpstr>
      <vt:lpstr>Match the following</vt:lpstr>
      <vt:lpstr>PowerPoint Presentation</vt:lpstr>
      <vt:lpstr>Which is not true about Lightning?</vt:lpstr>
      <vt:lpstr>Which is not true about Lightning?</vt:lpstr>
      <vt:lpstr>Which of the following would increase the resistance in a wire?</vt:lpstr>
      <vt:lpstr>Which of the following would increase the resistance in a wire?</vt:lpstr>
      <vt:lpstr>When charged particles are released</vt:lpstr>
      <vt:lpstr>When charged particles are released</vt:lpstr>
      <vt:lpstr>Match the units</vt:lpstr>
      <vt:lpstr>Matched</vt:lpstr>
      <vt:lpstr>Category 3</vt:lpstr>
      <vt:lpstr>Category 3</vt:lpstr>
      <vt:lpstr>Which is not correct?</vt:lpstr>
      <vt:lpstr>Which is not correct?</vt:lpstr>
      <vt:lpstr>Which is NOT a property of a Parallel current?</vt:lpstr>
      <vt:lpstr>Which is NOT a property of a Parallel current?</vt:lpstr>
      <vt:lpstr>Match the following</vt:lpstr>
      <vt:lpstr>PowerPoint Presentation</vt:lpstr>
      <vt:lpstr>Which is not correct?</vt:lpstr>
      <vt:lpstr>Which is not correct?</vt:lpstr>
      <vt:lpstr>Which of the following is not correct?</vt:lpstr>
      <vt:lpstr>Which of the following is not correct?</vt:lpstr>
      <vt:lpstr>Two lamps are connected in series. One has a thick filament and the 2nd has a thin filament. The current is</vt:lpstr>
      <vt:lpstr>Two lamps are connected in series. One has a thick filament and the 2nd has a thin filament. The current is</vt:lpstr>
      <vt:lpstr>Category 5</vt:lpstr>
      <vt:lpstr>Category 5</vt:lpstr>
      <vt:lpstr>Category 5</vt:lpstr>
      <vt:lpstr>Category 5</vt:lpstr>
      <vt:lpstr>Category 5</vt:lpstr>
      <vt:lpstr>Category 5</vt:lpstr>
      <vt:lpstr>Match</vt:lpstr>
      <vt:lpstr>PowerPoint Presentation</vt:lpstr>
      <vt:lpstr>Which of these is true about how electrons move in an electrical circuit?</vt:lpstr>
      <vt:lpstr>Which of these is true about how electrons move in an electrical circuit?</vt:lpstr>
      <vt:lpstr>A fan with a resistance of 4 ohms has a current of 60 amps that flows in it. How much power dissipates in the line?</vt:lpstr>
      <vt:lpstr>A fan with a resistance of 4 ohms has a current of 60 amps that flows in it.  How much power dissipates in the line?</vt:lpstr>
      <vt:lpstr>What is the power that a device uses that carries 10 A at 120 V? </vt:lpstr>
      <vt:lpstr>What is the power that a device uses that carries 10 A at 120 V? </vt:lpstr>
      <vt:lpstr>What is the current in a light that uses a 120 V power supply and has a 40 ohm resistor?</vt:lpstr>
      <vt:lpstr>What is the current in a light that uses a 120 V power supply and has a 40 ohm resistor?</vt:lpstr>
      <vt:lpstr>When a 12 V battery is connected to a resistor, the current in the resistor is 6 A. What is the resistors value?  </vt:lpstr>
      <vt:lpstr>When a 12 V battery is connected to a resistor, the current in the resistor is 6 A. What is the resistors value? </vt:lpstr>
      <vt:lpstr>What is the power dissipated in a 20 ohm resistor carrying 6 A?</vt:lpstr>
      <vt:lpstr>What is the power dissipated in a 20 ohm resistor carrying 6 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2013-12-02T01:28:01Z</dcterms:created>
  <dcterms:modified xsi:type="dcterms:W3CDTF">2015-03-08T04:49:27Z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TC040012069991</vt:lpwstr>
  </property>
</Properties>
</file>